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Default Extension="png" ContentType="image/png"/>
  <Override PartName="/ppt/slideLayouts/slideLayout7.xml" ContentType="application/vnd.openxmlformats-officedocument.presentationml.slideLayout+xml"/>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Layouts/slideLayout3.xml" ContentType="application/vnd.openxmlformats-officedocument.presentationml.slideLayout+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Override PartName="/ppt/notesSlides/notesSlide13.xml" ContentType="application/vnd.openxmlformats-officedocument.presentationml.notesSlide+xml"/>
  <Override PartName="/ppt/slideLayouts/slideLayout10.xml" ContentType="application/vnd.openxmlformats-officedocument.presentationml.slideLayout+xml"/>
  <Default Extension="tiff" ContentType="image/tiff"/>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6.xml" ContentType="application/vnd.openxmlformats-officedocument.presentationml.notesSlid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Lst>
  <p:sldSz cx="9144000" cy="5143500" type="screen16x9"/>
  <p:notesSz cx="6858000" cy="9144000"/>
  <p:defaultTextStyle>
    <a:defPPr marL="0" marR="0" indent="0" algn="l" defTabSz="573969" rtl="0" fontAlgn="auto" latinLnBrk="1" hangingPunct="0">
      <a:lnSpc>
        <a:spcPct val="100000"/>
      </a:lnSpc>
      <a:spcBef>
        <a:spcPts val="0"/>
      </a:spcBef>
      <a:spcAft>
        <a:spcPts val="0"/>
      </a:spcAft>
      <a:buClrTx/>
      <a:buSzTx/>
      <a:buFontTx/>
      <a:buNone/>
      <a:tabLst/>
      <a:defRPr kumimoji="0" sz="1100" b="0" i="0" u="none" strike="noStrike" cap="none" spc="0" normalizeH="0" baseline="0">
        <a:ln>
          <a:noFill/>
        </a:ln>
        <a:solidFill>
          <a:srgbClr val="000000"/>
        </a:solidFill>
        <a:effectLst/>
        <a:uFillTx/>
      </a:defRPr>
    </a:defPPr>
    <a:lvl1pPr marL="0" marR="0" indent="0" algn="ctr" defTabSz="366702" rtl="0" fontAlgn="auto" latinLnBrk="0" hangingPunct="0">
      <a:lnSpc>
        <a:spcPct val="100000"/>
      </a:lnSpc>
      <a:spcBef>
        <a:spcPts val="0"/>
      </a:spcBef>
      <a:spcAft>
        <a:spcPts val="0"/>
      </a:spcAft>
      <a:buClrTx/>
      <a:buSzTx/>
      <a:buFontTx/>
      <a:buNone/>
      <a:tabLst/>
      <a:defRPr kumimoji="0" sz="2300" b="0" i="0" u="none" strike="noStrike" cap="none" spc="0" normalizeH="0" baseline="0">
        <a:ln>
          <a:noFill/>
        </a:ln>
        <a:solidFill>
          <a:srgbClr val="000000"/>
        </a:solidFill>
        <a:effectLst/>
        <a:uFillTx/>
        <a:latin typeface="+mn-lt"/>
        <a:ea typeface="+mn-ea"/>
        <a:cs typeface="+mn-cs"/>
        <a:sym typeface="Helvetica Light"/>
      </a:defRPr>
    </a:lvl1pPr>
    <a:lvl2pPr marL="0" marR="0" indent="143492" algn="ctr" defTabSz="366702" rtl="0" fontAlgn="auto" latinLnBrk="0" hangingPunct="0">
      <a:lnSpc>
        <a:spcPct val="100000"/>
      </a:lnSpc>
      <a:spcBef>
        <a:spcPts val="0"/>
      </a:spcBef>
      <a:spcAft>
        <a:spcPts val="0"/>
      </a:spcAft>
      <a:buClrTx/>
      <a:buSzTx/>
      <a:buFontTx/>
      <a:buNone/>
      <a:tabLst/>
      <a:defRPr kumimoji="0" sz="2300" b="0" i="0" u="none" strike="noStrike" cap="none" spc="0" normalizeH="0" baseline="0">
        <a:ln>
          <a:noFill/>
        </a:ln>
        <a:solidFill>
          <a:srgbClr val="000000"/>
        </a:solidFill>
        <a:effectLst/>
        <a:uFillTx/>
        <a:latin typeface="+mn-lt"/>
        <a:ea typeface="+mn-ea"/>
        <a:cs typeface="+mn-cs"/>
        <a:sym typeface="Helvetica Light"/>
      </a:defRPr>
    </a:lvl2pPr>
    <a:lvl3pPr marL="0" marR="0" indent="286984" algn="ctr" defTabSz="366702" rtl="0" fontAlgn="auto" latinLnBrk="0" hangingPunct="0">
      <a:lnSpc>
        <a:spcPct val="100000"/>
      </a:lnSpc>
      <a:spcBef>
        <a:spcPts val="0"/>
      </a:spcBef>
      <a:spcAft>
        <a:spcPts val="0"/>
      </a:spcAft>
      <a:buClrTx/>
      <a:buSzTx/>
      <a:buFontTx/>
      <a:buNone/>
      <a:tabLst/>
      <a:defRPr kumimoji="0" sz="2300" b="0" i="0" u="none" strike="noStrike" cap="none" spc="0" normalizeH="0" baseline="0">
        <a:ln>
          <a:noFill/>
        </a:ln>
        <a:solidFill>
          <a:srgbClr val="000000"/>
        </a:solidFill>
        <a:effectLst/>
        <a:uFillTx/>
        <a:latin typeface="+mn-lt"/>
        <a:ea typeface="+mn-ea"/>
        <a:cs typeface="+mn-cs"/>
        <a:sym typeface="Helvetica Light"/>
      </a:defRPr>
    </a:lvl3pPr>
    <a:lvl4pPr marL="0" marR="0" indent="430477" algn="ctr" defTabSz="366702" rtl="0" fontAlgn="auto" latinLnBrk="0" hangingPunct="0">
      <a:lnSpc>
        <a:spcPct val="100000"/>
      </a:lnSpc>
      <a:spcBef>
        <a:spcPts val="0"/>
      </a:spcBef>
      <a:spcAft>
        <a:spcPts val="0"/>
      </a:spcAft>
      <a:buClrTx/>
      <a:buSzTx/>
      <a:buFontTx/>
      <a:buNone/>
      <a:tabLst/>
      <a:defRPr kumimoji="0" sz="2300" b="0" i="0" u="none" strike="noStrike" cap="none" spc="0" normalizeH="0" baseline="0">
        <a:ln>
          <a:noFill/>
        </a:ln>
        <a:solidFill>
          <a:srgbClr val="000000"/>
        </a:solidFill>
        <a:effectLst/>
        <a:uFillTx/>
        <a:latin typeface="+mn-lt"/>
        <a:ea typeface="+mn-ea"/>
        <a:cs typeface="+mn-cs"/>
        <a:sym typeface="Helvetica Light"/>
      </a:defRPr>
    </a:lvl4pPr>
    <a:lvl5pPr marL="0" marR="0" indent="573969" algn="ctr" defTabSz="366702" rtl="0" fontAlgn="auto" latinLnBrk="0" hangingPunct="0">
      <a:lnSpc>
        <a:spcPct val="100000"/>
      </a:lnSpc>
      <a:spcBef>
        <a:spcPts val="0"/>
      </a:spcBef>
      <a:spcAft>
        <a:spcPts val="0"/>
      </a:spcAft>
      <a:buClrTx/>
      <a:buSzTx/>
      <a:buFontTx/>
      <a:buNone/>
      <a:tabLst/>
      <a:defRPr kumimoji="0" sz="2300" b="0" i="0" u="none" strike="noStrike" cap="none" spc="0" normalizeH="0" baseline="0">
        <a:ln>
          <a:noFill/>
        </a:ln>
        <a:solidFill>
          <a:srgbClr val="000000"/>
        </a:solidFill>
        <a:effectLst/>
        <a:uFillTx/>
        <a:latin typeface="+mn-lt"/>
        <a:ea typeface="+mn-ea"/>
        <a:cs typeface="+mn-cs"/>
        <a:sym typeface="Helvetica Light"/>
      </a:defRPr>
    </a:lvl5pPr>
    <a:lvl6pPr marL="0" marR="0" indent="717461" algn="ctr" defTabSz="366702" rtl="0" fontAlgn="auto" latinLnBrk="0" hangingPunct="0">
      <a:lnSpc>
        <a:spcPct val="100000"/>
      </a:lnSpc>
      <a:spcBef>
        <a:spcPts val="0"/>
      </a:spcBef>
      <a:spcAft>
        <a:spcPts val="0"/>
      </a:spcAft>
      <a:buClrTx/>
      <a:buSzTx/>
      <a:buFontTx/>
      <a:buNone/>
      <a:tabLst/>
      <a:defRPr kumimoji="0" sz="2300" b="0" i="0" u="none" strike="noStrike" cap="none" spc="0" normalizeH="0" baseline="0">
        <a:ln>
          <a:noFill/>
        </a:ln>
        <a:solidFill>
          <a:srgbClr val="000000"/>
        </a:solidFill>
        <a:effectLst/>
        <a:uFillTx/>
        <a:latin typeface="+mn-lt"/>
        <a:ea typeface="+mn-ea"/>
        <a:cs typeface="+mn-cs"/>
        <a:sym typeface="Helvetica Light"/>
      </a:defRPr>
    </a:lvl6pPr>
    <a:lvl7pPr marL="0" marR="0" indent="860953" algn="ctr" defTabSz="366702" rtl="0" fontAlgn="auto" latinLnBrk="0" hangingPunct="0">
      <a:lnSpc>
        <a:spcPct val="100000"/>
      </a:lnSpc>
      <a:spcBef>
        <a:spcPts val="0"/>
      </a:spcBef>
      <a:spcAft>
        <a:spcPts val="0"/>
      </a:spcAft>
      <a:buClrTx/>
      <a:buSzTx/>
      <a:buFontTx/>
      <a:buNone/>
      <a:tabLst/>
      <a:defRPr kumimoji="0" sz="2300" b="0" i="0" u="none" strike="noStrike" cap="none" spc="0" normalizeH="0" baseline="0">
        <a:ln>
          <a:noFill/>
        </a:ln>
        <a:solidFill>
          <a:srgbClr val="000000"/>
        </a:solidFill>
        <a:effectLst/>
        <a:uFillTx/>
        <a:latin typeface="+mn-lt"/>
        <a:ea typeface="+mn-ea"/>
        <a:cs typeface="+mn-cs"/>
        <a:sym typeface="Helvetica Light"/>
      </a:defRPr>
    </a:lvl7pPr>
    <a:lvl8pPr marL="0" marR="0" indent="1004446" algn="ctr" defTabSz="366702" rtl="0" fontAlgn="auto" latinLnBrk="0" hangingPunct="0">
      <a:lnSpc>
        <a:spcPct val="100000"/>
      </a:lnSpc>
      <a:spcBef>
        <a:spcPts val="0"/>
      </a:spcBef>
      <a:spcAft>
        <a:spcPts val="0"/>
      </a:spcAft>
      <a:buClrTx/>
      <a:buSzTx/>
      <a:buFontTx/>
      <a:buNone/>
      <a:tabLst/>
      <a:defRPr kumimoji="0" sz="2300" b="0" i="0" u="none" strike="noStrike" cap="none" spc="0" normalizeH="0" baseline="0">
        <a:ln>
          <a:noFill/>
        </a:ln>
        <a:solidFill>
          <a:srgbClr val="000000"/>
        </a:solidFill>
        <a:effectLst/>
        <a:uFillTx/>
        <a:latin typeface="+mn-lt"/>
        <a:ea typeface="+mn-ea"/>
        <a:cs typeface="+mn-cs"/>
        <a:sym typeface="Helvetica Light"/>
      </a:defRPr>
    </a:lvl8pPr>
    <a:lvl9pPr marL="0" marR="0" indent="1147938" algn="ctr" defTabSz="366702" rtl="0" fontAlgn="auto" latinLnBrk="0" hangingPunct="0">
      <a:lnSpc>
        <a:spcPct val="100000"/>
      </a:lnSpc>
      <a:spcBef>
        <a:spcPts val="0"/>
      </a:spcBef>
      <a:spcAft>
        <a:spcPts val="0"/>
      </a:spcAft>
      <a:buClrTx/>
      <a:buSzTx/>
      <a:buFontTx/>
      <a:buNone/>
      <a:tabLst/>
      <a:defRPr kumimoji="0" sz="2300" b="0" i="0" u="none" strike="noStrike" cap="none" spc="0" normalizeH="0" baseline="0">
        <a:ln>
          <a:noFill/>
        </a:ln>
        <a:solidFill>
          <a:srgbClr val="000000"/>
        </a:solidFill>
        <a:effectLst/>
        <a:uFillTx/>
        <a:latin typeface="+mn-lt"/>
        <a:ea typeface="+mn-ea"/>
        <a:cs typeface="+mn-cs"/>
        <a:sym typeface="Helvetica Light"/>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showPr>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a:tcStyle>
        <a:tcBdr/>
        <a:fill>
          <a:solidFill>
            <a:srgbClr val="C3C2C2"/>
          </a:solidFill>
        </a:fill>
      </a:tcStyle>
    </a:band2H>
    <a:firstCol>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110" d="100"/>
          <a:sy n="110" d="100"/>
        </p:scale>
        <p:origin x="-720" y="-84"/>
      </p:cViewPr>
      <p:guideLst>
        <p:guide orient="horz" pos="162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8" name="Shape 138"/>
          <p:cNvSpPr>
            <a:spLocks noGrp="1" noRot="1" noChangeAspect="1"/>
          </p:cNvSpPr>
          <p:nvPr>
            <p:ph type="sldImg"/>
          </p:nvPr>
        </p:nvSpPr>
        <p:spPr>
          <a:xfrm>
            <a:off x="381000" y="685800"/>
            <a:ext cx="6096000" cy="3429000"/>
          </a:xfrm>
          <a:prstGeom prst="rect">
            <a:avLst/>
          </a:prstGeom>
        </p:spPr>
        <p:txBody>
          <a:bodyPr/>
          <a:lstStyle/>
          <a:p>
            <a:endParaRPr/>
          </a:p>
        </p:txBody>
      </p:sp>
      <p:sp>
        <p:nvSpPr>
          <p:cNvPr id="139" name="Shape 139"/>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286984" latinLnBrk="0">
      <a:lnSpc>
        <a:spcPct val="117999"/>
      </a:lnSpc>
      <a:defRPr sz="1400">
        <a:latin typeface="Helvetica Neue"/>
        <a:ea typeface="Helvetica Neue"/>
        <a:cs typeface="Helvetica Neue"/>
        <a:sym typeface="Helvetica Neue"/>
      </a:defRPr>
    </a:lvl1pPr>
    <a:lvl2pPr indent="143492" defTabSz="286984" latinLnBrk="0">
      <a:lnSpc>
        <a:spcPct val="117999"/>
      </a:lnSpc>
      <a:defRPr sz="1400">
        <a:latin typeface="Helvetica Neue"/>
        <a:ea typeface="Helvetica Neue"/>
        <a:cs typeface="Helvetica Neue"/>
        <a:sym typeface="Helvetica Neue"/>
      </a:defRPr>
    </a:lvl2pPr>
    <a:lvl3pPr indent="286984" defTabSz="286984" latinLnBrk="0">
      <a:lnSpc>
        <a:spcPct val="117999"/>
      </a:lnSpc>
      <a:defRPr sz="1400">
        <a:latin typeface="Helvetica Neue"/>
        <a:ea typeface="Helvetica Neue"/>
        <a:cs typeface="Helvetica Neue"/>
        <a:sym typeface="Helvetica Neue"/>
      </a:defRPr>
    </a:lvl3pPr>
    <a:lvl4pPr indent="430477" defTabSz="286984" latinLnBrk="0">
      <a:lnSpc>
        <a:spcPct val="117999"/>
      </a:lnSpc>
      <a:defRPr sz="1400">
        <a:latin typeface="Helvetica Neue"/>
        <a:ea typeface="Helvetica Neue"/>
        <a:cs typeface="Helvetica Neue"/>
        <a:sym typeface="Helvetica Neue"/>
      </a:defRPr>
    </a:lvl4pPr>
    <a:lvl5pPr indent="573969" defTabSz="286984" latinLnBrk="0">
      <a:lnSpc>
        <a:spcPct val="117999"/>
      </a:lnSpc>
      <a:defRPr sz="1400">
        <a:latin typeface="Helvetica Neue"/>
        <a:ea typeface="Helvetica Neue"/>
        <a:cs typeface="Helvetica Neue"/>
        <a:sym typeface="Helvetica Neue"/>
      </a:defRPr>
    </a:lvl5pPr>
    <a:lvl6pPr indent="717461" defTabSz="286984" latinLnBrk="0">
      <a:lnSpc>
        <a:spcPct val="117999"/>
      </a:lnSpc>
      <a:defRPr sz="1400">
        <a:latin typeface="Helvetica Neue"/>
        <a:ea typeface="Helvetica Neue"/>
        <a:cs typeface="Helvetica Neue"/>
        <a:sym typeface="Helvetica Neue"/>
      </a:defRPr>
    </a:lvl6pPr>
    <a:lvl7pPr indent="860953" defTabSz="286984" latinLnBrk="0">
      <a:lnSpc>
        <a:spcPct val="117999"/>
      </a:lnSpc>
      <a:defRPr sz="1400">
        <a:latin typeface="Helvetica Neue"/>
        <a:ea typeface="Helvetica Neue"/>
        <a:cs typeface="Helvetica Neue"/>
        <a:sym typeface="Helvetica Neue"/>
      </a:defRPr>
    </a:lvl7pPr>
    <a:lvl8pPr indent="1004446" defTabSz="286984" latinLnBrk="0">
      <a:lnSpc>
        <a:spcPct val="117999"/>
      </a:lnSpc>
      <a:defRPr sz="1400">
        <a:latin typeface="Helvetica Neue"/>
        <a:ea typeface="Helvetica Neue"/>
        <a:cs typeface="Helvetica Neue"/>
        <a:sym typeface="Helvetica Neue"/>
      </a:defRPr>
    </a:lvl8pPr>
    <a:lvl9pPr indent="1147938" defTabSz="286984" latinLnBrk="0">
      <a:lnSpc>
        <a:spcPct val="117999"/>
      </a:lnSpc>
      <a:defRPr sz="14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 name="Shape 197"/>
          <p:cNvSpPr>
            <a:spLocks noGrp="1" noRot="1" noChangeAspect="1"/>
          </p:cNvSpPr>
          <p:nvPr>
            <p:ph type="sldImg"/>
          </p:nvPr>
        </p:nvSpPr>
        <p:spPr>
          <a:xfrm>
            <a:off x="381000" y="685800"/>
            <a:ext cx="6096000" cy="3429000"/>
          </a:xfrm>
          <a:prstGeom prst="rect">
            <a:avLst/>
          </a:prstGeom>
        </p:spPr>
        <p:txBody>
          <a:bodyPr/>
          <a:lstStyle/>
          <a:p>
            <a:endParaRPr/>
          </a:p>
        </p:txBody>
      </p:sp>
      <p:sp>
        <p:nvSpPr>
          <p:cNvPr id="198" name="Shape 198"/>
          <p:cNvSpPr>
            <a:spLocks noGrp="1"/>
          </p:cNvSpPr>
          <p:nvPr>
            <p:ph type="body" sz="quarter" idx="1"/>
          </p:nvPr>
        </p:nvSpPr>
        <p:spPr>
          <a:prstGeom prst="rect">
            <a:avLst/>
          </a:prstGeom>
        </p:spPr>
        <p:txBody>
          <a:bodyPr/>
          <a:lstStyle/>
          <a:p>
            <a:r>
              <a:t>Méthode temporelle à base des usages de lecture prenant en compte la complexité des éléments visités  : Une session de lecture contient une succession de chapitres lus par un utilisateur sur une période continue. La séance est délimitée par la lecture d'une chapitre pour une période dépassant un seuil calculé. Ce seuil correspond au temps maximal que nécessite la lecture du chapitre et est obtenu à partir des traces de lecture </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 name="Shape 282"/>
          <p:cNvSpPr>
            <a:spLocks noGrp="1" noRot="1" noChangeAspect="1"/>
          </p:cNvSpPr>
          <p:nvPr>
            <p:ph type="sldImg"/>
          </p:nvPr>
        </p:nvSpPr>
        <p:spPr>
          <a:xfrm>
            <a:off x="381000" y="685800"/>
            <a:ext cx="6096000" cy="3429000"/>
          </a:xfrm>
          <a:prstGeom prst="rect">
            <a:avLst/>
          </a:prstGeom>
        </p:spPr>
        <p:txBody>
          <a:bodyPr/>
          <a:lstStyle/>
          <a:p>
            <a:endParaRPr/>
          </a:p>
        </p:txBody>
      </p:sp>
      <p:sp>
        <p:nvSpPr>
          <p:cNvPr id="283" name="Shape 283"/>
          <p:cNvSpPr>
            <a:spLocks noGrp="1"/>
          </p:cNvSpPr>
          <p:nvPr>
            <p:ph type="body" sz="quarter" idx="1"/>
          </p:nvPr>
        </p:nvSpPr>
        <p:spPr>
          <a:prstGeom prst="rect">
            <a:avLst/>
          </a:prstGeom>
        </p:spPr>
        <p:txBody>
          <a:bodyPr/>
          <a:lstStyle/>
          <a:p>
            <a:r>
              <a:t>Permet pour l'auteur d'ajouter, modifier, marquer ou démarquer comment étant faites et supprimer des tâches. </a:t>
            </a:r>
          </a:p>
          <a:p>
            <a:r>
              <a:t>Les tâches peuvent être ajoutées directement pour le granule sélectionné. Elle peuvent aussi provenir des suggestions, avec la possibilité de modifier le contenu.</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Shape 300"/>
          <p:cNvSpPr>
            <a:spLocks noGrp="1" noRot="1" noChangeAspect="1"/>
          </p:cNvSpPr>
          <p:nvPr>
            <p:ph type="sldImg"/>
          </p:nvPr>
        </p:nvSpPr>
        <p:spPr>
          <a:xfrm>
            <a:off x="381000" y="685800"/>
            <a:ext cx="6096000" cy="3429000"/>
          </a:xfrm>
          <a:prstGeom prst="rect">
            <a:avLst/>
          </a:prstGeom>
        </p:spPr>
        <p:txBody>
          <a:bodyPr/>
          <a:lstStyle/>
          <a:p>
            <a:endParaRPr/>
          </a:p>
        </p:txBody>
      </p:sp>
      <p:sp>
        <p:nvSpPr>
          <p:cNvPr id="301" name="Shape 301"/>
          <p:cNvSpPr>
            <a:spLocks noGrp="1"/>
          </p:cNvSpPr>
          <p:nvPr>
            <p:ph type="body" sz="quarter" idx="1"/>
          </p:nvPr>
        </p:nvSpPr>
        <p:spPr>
          <a:prstGeom prst="rect">
            <a:avLst/>
          </a:prstGeom>
        </p:spPr>
        <p:txBody>
          <a:bodyPr/>
          <a:lstStyle/>
          <a:p>
            <a:r>
              <a:t>Algorithme de calcul de séances de lecture : </a:t>
            </a:r>
          </a:p>
          <a:p>
            <a:r>
              <a:t>Qualité de la reconstruction. OK</a:t>
            </a:r>
          </a:p>
          <a:p>
            <a:r>
              <a:t>Conformité avec la taille et la complexité des parties contenues dans les séances. OK</a:t>
            </a:r>
          </a:p>
          <a:p>
            <a:r>
              <a:t>Comparaison avec d’autres méthodes de calcul. OK</a:t>
            </a:r>
          </a:p>
          <a:p>
            <a:endParaRPr/>
          </a:p>
          <a:p>
            <a:endParaRPr/>
          </a:p>
          <a:p>
            <a:r>
              <a:t>There is still no consensus in the learning analytics community on which user behaviour and interactions data are appropriate to measure, understand and model learning processes and academic performance. (Agudo-Peregrina &amp; co. “Can we predict success from log data in vles? classification of interactions for learning analytics and their relation with performance in vle-supported f2f and online learning,” Computers in Human Behavior, vol. 31, pp. 542–550, 2014).</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 name="Shape 305"/>
          <p:cNvSpPr>
            <a:spLocks noGrp="1" noRot="1" noChangeAspect="1"/>
          </p:cNvSpPr>
          <p:nvPr>
            <p:ph type="sldImg"/>
          </p:nvPr>
        </p:nvSpPr>
        <p:spPr>
          <a:xfrm>
            <a:off x="381000" y="685800"/>
            <a:ext cx="6096000" cy="3429000"/>
          </a:xfrm>
          <a:prstGeom prst="rect">
            <a:avLst/>
          </a:prstGeom>
        </p:spPr>
        <p:txBody>
          <a:bodyPr/>
          <a:lstStyle/>
          <a:p>
            <a:endParaRPr/>
          </a:p>
        </p:txBody>
      </p:sp>
      <p:sp>
        <p:nvSpPr>
          <p:cNvPr id="306" name="Shape 306"/>
          <p:cNvSpPr>
            <a:spLocks noGrp="1"/>
          </p:cNvSpPr>
          <p:nvPr>
            <p:ph type="body" sz="quarter" idx="1"/>
          </p:nvPr>
        </p:nvSpPr>
        <p:spPr>
          <a:prstGeom prst="rect">
            <a:avLst/>
          </a:prstGeom>
        </p:spPr>
        <p:txBody>
          <a:bodyPr/>
          <a:lstStyle/>
          <a:p>
            <a:r>
              <a:t>Problèmes : </a:t>
            </a:r>
          </a:p>
          <a:p>
            <a:r>
              <a:t>	Pertinence (est-ce qu’un pb. donné détecté/les suggestions associés sont pertinentes ?) / liée à la métrique “précision” en RI</a:t>
            </a:r>
          </a:p>
          <a:p>
            <a:r>
              <a:t>	Complétude (est-ce que tous les problèmes détectables sont détectés, est-ce qu’il peut y avoir d’autres suggestions face à un problème donné ?) / liée à la métrique “rappel” en RI</a:t>
            </a:r>
          </a:p>
          <a:p>
            <a:endParaRPr/>
          </a:p>
          <a:p>
            <a:endParaRPr/>
          </a:p>
          <a:p>
            <a:r>
              <a:t>Côté acceptabilité : TAM (Technology Acceptance Model) - prédire l’acceptabilité d’un outil et identifier les modifications qui doivent être apportées pour améliorer son acceptabilité. </a:t>
            </a:r>
            <a:br/>
            <a:r>
              <a:t>Basé sur deux facteurs : la perception de son l’utilité et celle de sa facilité d’utilisation.</a:t>
            </a:r>
          </a:p>
          <a:p>
            <a:r>
              <a:t>Plusieurs modèles de questionnaires TAM existent --&gt; intégrer une version adaptée aux questionnaires destinés aux auteurs</a:t>
            </a:r>
          </a:p>
          <a:p>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1" name="Shape 341"/>
          <p:cNvSpPr>
            <a:spLocks noGrp="1" noRot="1" noChangeAspect="1"/>
          </p:cNvSpPr>
          <p:nvPr>
            <p:ph type="sldImg"/>
          </p:nvPr>
        </p:nvSpPr>
        <p:spPr>
          <a:xfrm>
            <a:off x="381000" y="685800"/>
            <a:ext cx="6096000" cy="3429000"/>
          </a:xfrm>
          <a:prstGeom prst="rect">
            <a:avLst/>
          </a:prstGeom>
        </p:spPr>
        <p:txBody>
          <a:bodyPr/>
          <a:lstStyle/>
          <a:p>
            <a:endParaRPr/>
          </a:p>
        </p:txBody>
      </p:sp>
      <p:sp>
        <p:nvSpPr>
          <p:cNvPr id="342" name="Shape 342"/>
          <p:cNvSpPr>
            <a:spLocks noGrp="1"/>
          </p:cNvSpPr>
          <p:nvPr>
            <p:ph type="body" sz="quarter" idx="1"/>
          </p:nvPr>
        </p:nvSpPr>
        <p:spPr>
          <a:prstGeom prst="rect">
            <a:avLst/>
          </a:prstGeom>
        </p:spPr>
        <p:txBody>
          <a:bodyPr/>
          <a:lstStyle/>
          <a:p>
            <a:pPr defTabSz="914400">
              <a:lnSpc>
                <a:spcPct val="115000"/>
              </a:lnSpc>
              <a:spcBef>
                <a:spcPts val="1600"/>
              </a:spcBef>
              <a:defRPr sz="1100"/>
            </a:pPr>
            <a:r>
              <a:t>Coté utilisabilité : mesure performances (dashboard tracé, questions dans questionnaire auteur pour identifier s’il répondent aux tâches demandées, mesure temps, analyse des potentiels erreurs de manip.)</a:t>
            </a:r>
            <a:endParaRPr sz="2000"/>
          </a:p>
          <a:p>
            <a:pPr defTabSz="914400">
              <a:lnSpc>
                <a:spcPct val="115000"/>
              </a:lnSpc>
              <a:spcBef>
                <a:spcPts val="1600"/>
              </a:spcBef>
              <a:defRPr sz="1100"/>
            </a:pPr>
            <a:r>
              <a:t>TAM : Partant du modèle de l’action raisonnée, Davis (1986) développa le modèle d’acceptation de la technologie (en anglais, Technology Acceptance Model) qui concerne plus spécifiquement la prédiction de l’acceptabilité d’un système d’information. Le but de ce modèle est de prédire l’acceptabilité d’un outil et d’identifier les modifications qui doivent être apportées au système afin de le rendre acceptable aux utilisateurs. Ce modèle postule que l’acceptabilité d’un système d’information est déterminée par deux facteurs : la perception de l’utilité et la perception de la facilité d’utilisation.</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 name="Shape 212"/>
          <p:cNvSpPr>
            <a:spLocks noGrp="1" noRot="1" noChangeAspect="1"/>
          </p:cNvSpPr>
          <p:nvPr>
            <p:ph type="sldImg"/>
          </p:nvPr>
        </p:nvSpPr>
        <p:spPr>
          <a:xfrm>
            <a:off x="381000" y="685800"/>
            <a:ext cx="6096000" cy="3429000"/>
          </a:xfrm>
          <a:prstGeom prst="rect">
            <a:avLst/>
          </a:prstGeom>
        </p:spPr>
        <p:txBody>
          <a:bodyPr/>
          <a:lstStyle/>
          <a:p>
            <a:endParaRPr/>
          </a:p>
        </p:txBody>
      </p:sp>
      <p:sp>
        <p:nvSpPr>
          <p:cNvPr id="213" name="Shape 213"/>
          <p:cNvSpPr>
            <a:spLocks noGrp="1"/>
          </p:cNvSpPr>
          <p:nvPr>
            <p:ph type="body" sz="quarter" idx="1"/>
          </p:nvPr>
        </p:nvSpPr>
        <p:spPr>
          <a:prstGeom prst="rect">
            <a:avLst/>
          </a:prstGeom>
        </p:spPr>
        <p:txBody>
          <a:bodyPr/>
          <a:lstStyle/>
          <a:p>
            <a:r>
              <a:t>La relecture est une stratégie très utilisée pour la compréhension et consiste en une succession de lecture du même élément pour différents objectifs de compréhension. Le taux de relecture est l'indicateur principal de cette classe. Deux sous indicateurs sont envisagés:</a:t>
            </a:r>
          </a:p>
          <a:p>
            <a:r>
              <a:t>- Taux de relectures conjointes :  caractérise les relectures du chapitres au sein des mêmes séances de lecture (probable difficulté de compréhension)</a:t>
            </a:r>
          </a:p>
          <a:p>
            <a:r>
              <a:t>- Taux de relectures disjointes :  caractérise les relectures du chapitres au sein des séances de lecture distinctes  (probable difficulté de rétention)</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 name="Shape 218"/>
          <p:cNvSpPr>
            <a:spLocks noGrp="1" noRot="1" noChangeAspect="1"/>
          </p:cNvSpPr>
          <p:nvPr>
            <p:ph type="sldImg"/>
          </p:nvPr>
        </p:nvSpPr>
        <p:spPr>
          <a:xfrm>
            <a:off x="381000" y="685800"/>
            <a:ext cx="6096000" cy="3429000"/>
          </a:xfrm>
          <a:prstGeom prst="rect">
            <a:avLst/>
          </a:prstGeom>
        </p:spPr>
        <p:txBody>
          <a:bodyPr/>
          <a:lstStyle/>
          <a:p>
            <a:endParaRPr/>
          </a:p>
        </p:txBody>
      </p:sp>
      <p:sp>
        <p:nvSpPr>
          <p:cNvPr id="219" name="Shape 219"/>
          <p:cNvSpPr>
            <a:spLocks noGrp="1"/>
          </p:cNvSpPr>
          <p:nvPr>
            <p:ph type="body" sz="quarter" idx="1"/>
          </p:nvPr>
        </p:nvSpPr>
        <p:spPr>
          <a:prstGeom prst="rect">
            <a:avLst/>
          </a:prstGeom>
        </p:spPr>
        <p:txBody>
          <a:bodyPr/>
          <a:lstStyle/>
          <a:p>
            <a:r>
              <a:t>La navigation pour un chapitre décrit ce que les lecteurs lisent avant ce chapitre et ce qu'ils lisent après. Sa linéarité est l'indicateur principal et est décomposée en la linéarité de la provenance et linéarité de destination.</a:t>
            </a:r>
          </a:p>
          <a:p>
            <a:r>
              <a:t>L'étude de la provenance et de la destination plus en profondeur est possible avec des indicateurs plus spécifiques tels que le taux d'arrivée à partir de chapitres passés/futurs et le taux de départ vers des chapitres plus en avant/plus en arrière.</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 name="Shape 224"/>
          <p:cNvSpPr>
            <a:spLocks noGrp="1" noRot="1" noChangeAspect="1"/>
          </p:cNvSpPr>
          <p:nvPr>
            <p:ph type="sldImg"/>
          </p:nvPr>
        </p:nvSpPr>
        <p:spPr>
          <a:xfrm>
            <a:off x="381000" y="685800"/>
            <a:ext cx="6096000" cy="3429000"/>
          </a:xfrm>
          <a:prstGeom prst="rect">
            <a:avLst/>
          </a:prstGeom>
        </p:spPr>
        <p:txBody>
          <a:bodyPr/>
          <a:lstStyle/>
          <a:p>
            <a:endParaRPr/>
          </a:p>
        </p:txBody>
      </p:sp>
      <p:sp>
        <p:nvSpPr>
          <p:cNvPr id="225" name="Shape 225"/>
          <p:cNvSpPr>
            <a:spLocks noGrp="1"/>
          </p:cNvSpPr>
          <p:nvPr>
            <p:ph type="body" sz="quarter" idx="1"/>
          </p:nvPr>
        </p:nvSpPr>
        <p:spPr>
          <a:prstGeom prst="rect">
            <a:avLst/>
          </a:prstGeom>
        </p:spPr>
        <p:txBody>
          <a:bodyPr/>
          <a:lstStyle/>
          <a:p>
            <a:r>
              <a:t>Cette classe décrit comment les lecteurs arrêtent leur lecture du cours et comment ils la reprennent plus tard. L'indicateur relatif aux arrêts définitifs permet d'élucider à quels niveaux les lecteurs "décrochent". La reprise, quand elle se présente, est étudiée moyennant des indicateurs spécifiques tels que la linéarité de la reprise, le taux de reprises en avant et le taux de reprises en arrière dans l'objectif de comprendre pourquoi la lecture s'est arrêté sur le chapitre et pourquoi il ne reprend pas sur ce dernier ou n'avance pas sur celui qui suit.  </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 name="Shape 249"/>
          <p:cNvSpPr>
            <a:spLocks noGrp="1" noRot="1" noChangeAspect="1"/>
          </p:cNvSpPr>
          <p:nvPr>
            <p:ph type="sldImg"/>
          </p:nvPr>
        </p:nvSpPr>
        <p:spPr>
          <a:xfrm>
            <a:off x="381000" y="685800"/>
            <a:ext cx="6096000" cy="3429000"/>
          </a:xfrm>
          <a:prstGeom prst="rect">
            <a:avLst/>
          </a:prstGeom>
        </p:spPr>
        <p:txBody>
          <a:bodyPr/>
          <a:lstStyle/>
          <a:p>
            <a:endParaRPr/>
          </a:p>
        </p:txBody>
      </p:sp>
      <p:sp>
        <p:nvSpPr>
          <p:cNvPr id="250" name="Shape 250"/>
          <p:cNvSpPr>
            <a:spLocks noGrp="1"/>
          </p:cNvSpPr>
          <p:nvPr>
            <p:ph type="body" sz="quarter" idx="1"/>
          </p:nvPr>
        </p:nvSpPr>
        <p:spPr>
          <a:prstGeom prst="rect">
            <a:avLst/>
          </a:prstGeom>
        </p:spPr>
        <p:txBody>
          <a:bodyPr/>
          <a:lstStyle/>
          <a:p>
            <a:r>
              <a:t>Rem : multiples itérations</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 name="Shape 261"/>
          <p:cNvSpPr>
            <a:spLocks noGrp="1" noRot="1" noChangeAspect="1"/>
          </p:cNvSpPr>
          <p:nvPr>
            <p:ph type="sldImg"/>
          </p:nvPr>
        </p:nvSpPr>
        <p:spPr>
          <a:xfrm>
            <a:off x="381000" y="685800"/>
            <a:ext cx="6096000" cy="3429000"/>
          </a:xfrm>
          <a:prstGeom prst="rect">
            <a:avLst/>
          </a:prstGeom>
        </p:spPr>
        <p:txBody>
          <a:bodyPr/>
          <a:lstStyle/>
          <a:p>
            <a:endParaRPr/>
          </a:p>
        </p:txBody>
      </p:sp>
      <p:sp>
        <p:nvSpPr>
          <p:cNvPr id="262" name="Shape 262"/>
          <p:cNvSpPr>
            <a:spLocks noGrp="1"/>
          </p:cNvSpPr>
          <p:nvPr>
            <p:ph type="body" sz="quarter" idx="1"/>
          </p:nvPr>
        </p:nvSpPr>
        <p:spPr>
          <a:prstGeom prst="rect">
            <a:avLst/>
          </a:prstGeom>
        </p:spPr>
        <p:txBody>
          <a:bodyPr/>
          <a:lstStyle/>
          <a:p>
            <a:r>
              <a:t>Cours « Animer une communauté twitter »</a:t>
            </a:r>
          </a:p>
          <a:p>
            <a:r>
              <a:t>CODE : 2766951</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 name="Shape 267"/>
          <p:cNvSpPr>
            <a:spLocks noGrp="1" noRot="1" noChangeAspect="1"/>
          </p:cNvSpPr>
          <p:nvPr>
            <p:ph type="sldImg"/>
          </p:nvPr>
        </p:nvSpPr>
        <p:spPr>
          <a:xfrm>
            <a:off x="381000" y="685800"/>
            <a:ext cx="6096000" cy="3429000"/>
          </a:xfrm>
          <a:prstGeom prst="rect">
            <a:avLst/>
          </a:prstGeom>
        </p:spPr>
        <p:txBody>
          <a:bodyPr/>
          <a:lstStyle/>
          <a:p>
            <a:endParaRPr/>
          </a:p>
        </p:txBody>
      </p:sp>
      <p:sp>
        <p:nvSpPr>
          <p:cNvPr id="268" name="Shape 268"/>
          <p:cNvSpPr>
            <a:spLocks noGrp="1"/>
          </p:cNvSpPr>
          <p:nvPr>
            <p:ph type="body" sz="quarter" idx="1"/>
          </p:nvPr>
        </p:nvSpPr>
        <p:spPr>
          <a:prstGeom prst="rect">
            <a:avLst/>
          </a:prstGeom>
        </p:spPr>
        <p:txBody>
          <a:bodyPr/>
          <a:lstStyle/>
          <a:p>
            <a:r>
              <a:t>La chaleur d'un indicateur pour un chapitre donné représente sa distance par rapport à la valeur normale. Ainsi, une chaleur "blanche" est synonyme de normalité alors que la "rouge" indique une distance importante des valeurs normales.</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 name="Shape 272"/>
          <p:cNvSpPr>
            <a:spLocks noGrp="1" noRot="1" noChangeAspect="1"/>
          </p:cNvSpPr>
          <p:nvPr>
            <p:ph type="sldImg"/>
          </p:nvPr>
        </p:nvSpPr>
        <p:spPr>
          <a:xfrm>
            <a:off x="381000" y="685800"/>
            <a:ext cx="6096000" cy="3429000"/>
          </a:xfrm>
          <a:prstGeom prst="rect">
            <a:avLst/>
          </a:prstGeom>
        </p:spPr>
        <p:txBody>
          <a:bodyPr/>
          <a:lstStyle/>
          <a:p>
            <a:endParaRPr/>
          </a:p>
        </p:txBody>
      </p:sp>
      <p:sp>
        <p:nvSpPr>
          <p:cNvPr id="273" name="Shape 273"/>
          <p:cNvSpPr>
            <a:spLocks noGrp="1"/>
          </p:cNvSpPr>
          <p:nvPr>
            <p:ph type="body" sz="quarter" idx="1"/>
          </p:nvPr>
        </p:nvSpPr>
        <p:spPr>
          <a:prstGeom prst="rect">
            <a:avLst/>
          </a:prstGeom>
        </p:spPr>
        <p:txBody>
          <a:bodyPr/>
          <a:lstStyle/>
          <a:p>
            <a:r>
              <a:t>L'inspecteur présente pour le problème sélectionné à partir de la matrice une explication textuelle et graphique et une suggestion, avec possibilité de navigation vers les autres problèmes relatifs aux indicateurs affichés.</a:t>
            </a:r>
          </a:p>
          <a:p>
            <a:r>
              <a:t>L'auteur peut indiquer que le problème n'en est pas un (un chapitre annexe peut bien ne jamais être lu). Il a aussi la possibilité de créer une tâche à partir de la suggestion.</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 name="Shape 277"/>
          <p:cNvSpPr>
            <a:spLocks noGrp="1" noRot="1" noChangeAspect="1"/>
          </p:cNvSpPr>
          <p:nvPr>
            <p:ph type="sldImg"/>
          </p:nvPr>
        </p:nvSpPr>
        <p:spPr>
          <a:xfrm>
            <a:off x="381000" y="685800"/>
            <a:ext cx="6096000" cy="3429000"/>
          </a:xfrm>
          <a:prstGeom prst="rect">
            <a:avLst/>
          </a:prstGeom>
        </p:spPr>
        <p:txBody>
          <a:bodyPr/>
          <a:lstStyle/>
          <a:p>
            <a:endParaRPr/>
          </a:p>
        </p:txBody>
      </p:sp>
      <p:sp>
        <p:nvSpPr>
          <p:cNvPr id="278" name="Shape 278"/>
          <p:cNvSpPr>
            <a:spLocks noGrp="1"/>
          </p:cNvSpPr>
          <p:nvPr>
            <p:ph type="body" sz="quarter" idx="1"/>
          </p:nvPr>
        </p:nvSpPr>
        <p:spPr>
          <a:prstGeom prst="rect">
            <a:avLst/>
          </a:prstGeom>
        </p:spPr>
        <p:txBody>
          <a:bodyPr/>
          <a:lstStyle/>
          <a:p>
            <a:r>
              <a:t>Donne des statistiques, textuelles et graphiques, relatives au chapitre sélectionné par rapport à tous les indicateurs affichés. Les valeurs problématiques sont indiquées.</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re et sous-titre">
    <p:spTree>
      <p:nvGrpSpPr>
        <p:cNvPr id="1" name=""/>
        <p:cNvGrpSpPr/>
        <p:nvPr/>
      </p:nvGrpSpPr>
      <p:grpSpPr>
        <a:xfrm>
          <a:off x="0" y="0"/>
          <a:ext cx="0" cy="0"/>
          <a:chOff x="0" y="0"/>
          <a:chExt cx="0" cy="0"/>
        </a:xfrm>
      </p:grpSpPr>
      <p:sp>
        <p:nvSpPr>
          <p:cNvPr id="11" name="Shape 11"/>
          <p:cNvSpPr>
            <a:spLocks noGrp="1"/>
          </p:cNvSpPr>
          <p:nvPr>
            <p:ph type="title"/>
          </p:nvPr>
        </p:nvSpPr>
        <p:spPr>
          <a:xfrm>
            <a:off x="892969" y="863947"/>
            <a:ext cx="7358063" cy="1741289"/>
          </a:xfrm>
          <a:prstGeom prst="rect">
            <a:avLst/>
          </a:prstGeom>
        </p:spPr>
        <p:txBody>
          <a:bodyPr anchor="b"/>
          <a:lstStyle/>
          <a:p>
            <a:r>
              <a:t>Texte du titre</a:t>
            </a:r>
          </a:p>
        </p:txBody>
      </p:sp>
      <p:sp>
        <p:nvSpPr>
          <p:cNvPr id="12" name="Shape 12"/>
          <p:cNvSpPr>
            <a:spLocks noGrp="1"/>
          </p:cNvSpPr>
          <p:nvPr>
            <p:ph type="body" sz="quarter" idx="1"/>
          </p:nvPr>
        </p:nvSpPr>
        <p:spPr>
          <a:xfrm>
            <a:off x="892969" y="2652117"/>
            <a:ext cx="7358063" cy="596057"/>
          </a:xfrm>
          <a:prstGeom prst="rect">
            <a:avLst/>
          </a:prstGeom>
        </p:spPr>
        <p:txBody>
          <a:bodyPr anchor="t"/>
          <a:lstStyle>
            <a:lvl1pPr marL="0" indent="0" algn="ctr">
              <a:spcBef>
                <a:spcPts val="0"/>
              </a:spcBef>
              <a:buSzTx/>
              <a:buNone/>
              <a:defRPr sz="2000"/>
            </a:lvl1pPr>
            <a:lvl2pPr marL="0" indent="143492" algn="ctr">
              <a:spcBef>
                <a:spcPts val="0"/>
              </a:spcBef>
              <a:buSzTx/>
              <a:buNone/>
              <a:defRPr sz="2000"/>
            </a:lvl2pPr>
            <a:lvl3pPr marL="0" indent="286984" algn="ctr">
              <a:spcBef>
                <a:spcPts val="0"/>
              </a:spcBef>
              <a:buSzTx/>
              <a:buNone/>
              <a:defRPr sz="2000"/>
            </a:lvl3pPr>
            <a:lvl4pPr marL="0" indent="430477" algn="ctr">
              <a:spcBef>
                <a:spcPts val="0"/>
              </a:spcBef>
              <a:buSzTx/>
              <a:buNone/>
              <a:defRPr sz="2000"/>
            </a:lvl4pPr>
            <a:lvl5pPr marL="0" indent="573969" algn="ctr">
              <a:spcBef>
                <a:spcPts val="0"/>
              </a:spcBef>
              <a:buSzTx/>
              <a:buNone/>
              <a:defRPr sz="2000"/>
            </a:lvl5pPr>
          </a:lstStyle>
          <a:p>
            <a:r>
              <a:t>Texte niveau 1</a:t>
            </a:r>
          </a:p>
          <a:p>
            <a:pPr lvl="1"/>
            <a:r>
              <a:t>Texte niveau 2</a:t>
            </a:r>
          </a:p>
          <a:p>
            <a:pPr lvl="2"/>
            <a:r>
              <a:t>Texte niveau 3</a:t>
            </a:r>
          </a:p>
          <a:p>
            <a:pPr lvl="3"/>
            <a:r>
              <a:t>Texte niveau 4</a:t>
            </a:r>
          </a:p>
          <a:p>
            <a:pPr lvl="4"/>
            <a:r>
              <a:t>Texte niveau 5</a:t>
            </a:r>
          </a:p>
        </p:txBody>
      </p:sp>
      <p:sp>
        <p:nvSpPr>
          <p:cNvPr id="13" name="Shape 13"/>
          <p:cNvSpPr>
            <a:spLocks noGrp="1"/>
          </p:cNvSpPr>
          <p:nvPr>
            <p:ph type="sldNum" sz="quarter" idx="2"/>
          </p:nvPr>
        </p:nvSpPr>
        <p:spPr>
          <a:prstGeom prst="rect">
            <a:avLst/>
          </a:prstGeom>
        </p:spPr>
        <p:txBody>
          <a:bodyPr/>
          <a:lstStyle/>
          <a:p>
            <a:fld id="{86CB4B4D-7CA3-9044-876B-883B54F8677D}" type="slidenum">
              <a:rPr/>
              <a:pPr/>
              <a:t>‹N°›</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Citation">
    <p:spTree>
      <p:nvGrpSpPr>
        <p:cNvPr id="1" name=""/>
        <p:cNvGrpSpPr/>
        <p:nvPr/>
      </p:nvGrpSpPr>
      <p:grpSpPr>
        <a:xfrm>
          <a:off x="0" y="0"/>
          <a:ext cx="0" cy="0"/>
          <a:chOff x="0" y="0"/>
          <a:chExt cx="0" cy="0"/>
        </a:xfrm>
      </p:grpSpPr>
      <p:sp>
        <p:nvSpPr>
          <p:cNvPr id="93" name="Shape 93"/>
          <p:cNvSpPr>
            <a:spLocks noGrp="1"/>
          </p:cNvSpPr>
          <p:nvPr>
            <p:ph type="body" sz="quarter" idx="13"/>
          </p:nvPr>
        </p:nvSpPr>
        <p:spPr>
          <a:xfrm>
            <a:off x="892969" y="3355330"/>
            <a:ext cx="7358063" cy="295229"/>
          </a:xfrm>
          <a:prstGeom prst="rect">
            <a:avLst/>
          </a:prstGeom>
        </p:spPr>
        <p:txBody>
          <a:bodyPr anchor="t">
            <a:spAutoFit/>
          </a:bodyPr>
          <a:lstStyle>
            <a:lvl1pPr marL="0" indent="0" algn="ctr">
              <a:spcBef>
                <a:spcPts val="0"/>
              </a:spcBef>
              <a:buSzTx/>
              <a:buNone/>
              <a:defRPr sz="1500">
                <a:latin typeface="Helvetica"/>
                <a:ea typeface="Helvetica"/>
                <a:cs typeface="Helvetica"/>
                <a:sym typeface="Helvetica"/>
              </a:defRPr>
            </a:lvl1pPr>
          </a:lstStyle>
          <a:p>
            <a:r>
              <a:t>-Gilles Allain</a:t>
            </a:r>
          </a:p>
        </p:txBody>
      </p:sp>
      <p:sp>
        <p:nvSpPr>
          <p:cNvPr id="94" name="Shape 94"/>
          <p:cNvSpPr>
            <a:spLocks noGrp="1"/>
          </p:cNvSpPr>
          <p:nvPr>
            <p:ph type="body" sz="quarter" idx="14"/>
          </p:nvPr>
        </p:nvSpPr>
        <p:spPr>
          <a:xfrm>
            <a:off x="892969" y="2214243"/>
            <a:ext cx="7358063" cy="433729"/>
          </a:xfrm>
          <a:prstGeom prst="rect">
            <a:avLst/>
          </a:prstGeom>
        </p:spPr>
        <p:txBody>
          <a:bodyPr>
            <a:spAutoFit/>
          </a:bodyPr>
          <a:lstStyle>
            <a:lvl1pPr marL="0" indent="0" algn="ctr">
              <a:spcBef>
                <a:spcPts val="0"/>
              </a:spcBef>
              <a:buSzTx/>
              <a:buNone/>
              <a:defRPr sz="2400"/>
            </a:lvl1pPr>
          </a:lstStyle>
          <a:p>
            <a:r>
              <a:t>« Saisissez une citation ici. » </a:t>
            </a:r>
          </a:p>
        </p:txBody>
      </p:sp>
      <p:sp>
        <p:nvSpPr>
          <p:cNvPr id="95" name="Shape 95"/>
          <p:cNvSpPr>
            <a:spLocks noGrp="1"/>
          </p:cNvSpPr>
          <p:nvPr>
            <p:ph type="sldNum" sz="quarter" idx="2"/>
          </p:nvPr>
        </p:nvSpPr>
        <p:spPr>
          <a:prstGeom prst="rect">
            <a:avLst/>
          </a:prstGeom>
        </p:spPr>
        <p:txBody>
          <a:bodyPr/>
          <a:lstStyle/>
          <a:p>
            <a:fld id="{86CB4B4D-7CA3-9044-876B-883B54F8677D}" type="slidenum">
              <a:rPr/>
              <a:pPr/>
              <a:t>‹N°›</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02" name="Shape 102"/>
          <p:cNvSpPr>
            <a:spLocks noGrp="1"/>
          </p:cNvSpPr>
          <p:nvPr>
            <p:ph type="pic" idx="13"/>
          </p:nvPr>
        </p:nvSpPr>
        <p:spPr>
          <a:xfrm>
            <a:off x="0" y="0"/>
            <a:ext cx="9144000" cy="5143500"/>
          </a:xfrm>
          <a:prstGeom prst="rect">
            <a:avLst/>
          </a:prstGeom>
        </p:spPr>
        <p:txBody>
          <a:bodyPr lIns="57396" tIns="28698" rIns="57396" bIns="28698" anchor="t">
            <a:noAutofit/>
          </a:bodyPr>
          <a:lstStyle/>
          <a:p>
            <a:endParaRPr/>
          </a:p>
        </p:txBody>
      </p:sp>
      <p:sp>
        <p:nvSpPr>
          <p:cNvPr id="103" name="Shape 103"/>
          <p:cNvSpPr>
            <a:spLocks noGrp="1"/>
          </p:cNvSpPr>
          <p:nvPr>
            <p:ph type="sldNum" sz="quarter" idx="2"/>
          </p:nvPr>
        </p:nvSpPr>
        <p:spPr>
          <a:prstGeom prst="rect">
            <a:avLst/>
          </a:prstGeom>
        </p:spPr>
        <p:txBody>
          <a:bodyPr/>
          <a:lstStyle/>
          <a:p>
            <a:fld id="{86CB4B4D-7CA3-9044-876B-883B54F8677D}" type="slidenum">
              <a:rPr/>
              <a:pPr/>
              <a:t>‹N°›</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Vierge">
    <p:spTree>
      <p:nvGrpSpPr>
        <p:cNvPr id="1" name=""/>
        <p:cNvGrpSpPr/>
        <p:nvPr/>
      </p:nvGrpSpPr>
      <p:grpSpPr>
        <a:xfrm>
          <a:off x="0" y="0"/>
          <a:ext cx="0" cy="0"/>
          <a:chOff x="0" y="0"/>
          <a:chExt cx="0" cy="0"/>
        </a:xfrm>
      </p:grpSpPr>
      <p:sp>
        <p:nvSpPr>
          <p:cNvPr id="110" name="Shape 110"/>
          <p:cNvSpPr>
            <a:spLocks noGrp="1"/>
          </p:cNvSpPr>
          <p:nvPr>
            <p:ph type="sldNum" sz="quarter" idx="2"/>
          </p:nvPr>
        </p:nvSpPr>
        <p:spPr>
          <a:prstGeom prst="rect">
            <a:avLst/>
          </a:prstGeom>
        </p:spPr>
        <p:txBody>
          <a:bodyPr/>
          <a:lstStyle/>
          <a:p>
            <a:fld id="{86CB4B4D-7CA3-9044-876B-883B54F8677D}" type="slidenum">
              <a:rPr/>
              <a:pPr/>
              <a:t>‹N°›</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Mise en page personnalisée">
    <p:spTree>
      <p:nvGrpSpPr>
        <p:cNvPr id="1" name=""/>
        <p:cNvGrpSpPr/>
        <p:nvPr/>
      </p:nvGrpSpPr>
      <p:grpSpPr>
        <a:xfrm>
          <a:off x="0" y="0"/>
          <a:ext cx="0" cy="0"/>
          <a:chOff x="0" y="0"/>
          <a:chExt cx="0" cy="0"/>
        </a:xfrm>
      </p:grpSpPr>
      <p:sp>
        <p:nvSpPr>
          <p:cNvPr id="117" name="Shape 117"/>
          <p:cNvSpPr/>
          <p:nvPr/>
        </p:nvSpPr>
        <p:spPr>
          <a:xfrm>
            <a:off x="-1" y="642937"/>
            <a:ext cx="9144001" cy="3857626"/>
          </a:xfrm>
          <a:prstGeom prst="rect">
            <a:avLst/>
          </a:prstGeom>
          <a:solidFill>
            <a:srgbClr val="4285F4"/>
          </a:solidFill>
          <a:ln w="12700">
            <a:miter lim="400000"/>
          </a:ln>
        </p:spPr>
        <p:txBody>
          <a:bodyPr lIns="40815" tIns="40815" rIns="40815" bIns="40815" anchor="ctr"/>
          <a:lstStyle/>
          <a:p>
            <a:pPr algn="l" defTabSz="1088415">
              <a:defRPr sz="2600">
                <a:latin typeface="Arial"/>
                <a:ea typeface="Arial"/>
                <a:cs typeface="Arial"/>
                <a:sym typeface="Arial"/>
              </a:defRPr>
            </a:pPr>
            <a:endParaRPr dirty="0"/>
          </a:p>
        </p:txBody>
      </p:sp>
      <p:sp>
        <p:nvSpPr>
          <p:cNvPr id="118" name="Shape 118"/>
          <p:cNvSpPr/>
          <p:nvPr/>
        </p:nvSpPr>
        <p:spPr>
          <a:xfrm flipH="1">
            <a:off x="2362200" y="1443037"/>
            <a:ext cx="1" cy="2300401"/>
          </a:xfrm>
          <a:prstGeom prst="line">
            <a:avLst/>
          </a:prstGeom>
          <a:ln w="50800">
            <a:solidFill>
              <a:srgbClr val="FFFFFF"/>
            </a:solidFill>
          </a:ln>
        </p:spPr>
        <p:txBody>
          <a:bodyPr lIns="40815" tIns="40815" rIns="40815" bIns="40815"/>
          <a:lstStyle/>
          <a:p>
            <a:pPr algn="l" defTabSz="1088415">
              <a:defRPr sz="2600">
                <a:solidFill>
                  <a:srgbClr val="4285F4"/>
                </a:solidFill>
                <a:latin typeface="Arial"/>
                <a:ea typeface="Arial"/>
                <a:cs typeface="Arial"/>
                <a:sym typeface="Arial"/>
              </a:defRPr>
            </a:pPr>
            <a:endParaRPr dirty="0"/>
          </a:p>
        </p:txBody>
      </p:sp>
      <p:sp>
        <p:nvSpPr>
          <p:cNvPr id="119" name="Shape 119"/>
          <p:cNvSpPr/>
          <p:nvPr/>
        </p:nvSpPr>
        <p:spPr>
          <a:xfrm>
            <a:off x="0" y="1907381"/>
            <a:ext cx="2362200" cy="1"/>
          </a:xfrm>
          <a:prstGeom prst="line">
            <a:avLst/>
          </a:prstGeom>
          <a:ln w="50800">
            <a:solidFill>
              <a:srgbClr val="FFFFFF"/>
            </a:solidFill>
          </a:ln>
        </p:spPr>
        <p:txBody>
          <a:bodyPr lIns="40815" tIns="40815" rIns="40815" bIns="40815"/>
          <a:lstStyle/>
          <a:p>
            <a:pPr algn="l" defTabSz="1088415">
              <a:defRPr sz="2600">
                <a:solidFill>
                  <a:srgbClr val="4285F4"/>
                </a:solidFill>
                <a:latin typeface="Arial"/>
                <a:ea typeface="Arial"/>
                <a:cs typeface="Arial"/>
                <a:sym typeface="Arial"/>
              </a:defRPr>
            </a:pPr>
            <a:endParaRPr dirty="0"/>
          </a:p>
        </p:txBody>
      </p:sp>
      <p:sp>
        <p:nvSpPr>
          <p:cNvPr id="120" name="Shape 120"/>
          <p:cNvSpPr>
            <a:spLocks noGrp="1"/>
          </p:cNvSpPr>
          <p:nvPr>
            <p:ph type="title"/>
          </p:nvPr>
        </p:nvSpPr>
        <p:spPr>
          <a:xfrm>
            <a:off x="2689350" y="1436502"/>
            <a:ext cx="4146301" cy="1781100"/>
          </a:xfrm>
          <a:prstGeom prst="rect">
            <a:avLst/>
          </a:prstGeom>
        </p:spPr>
        <p:txBody>
          <a:bodyPr lIns="81617" tIns="81617" rIns="81617" bIns="81617" anchor="b"/>
          <a:lstStyle>
            <a:lvl1pPr algn="l" defTabSz="1088415">
              <a:defRPr sz="5600" b="1">
                <a:solidFill>
                  <a:srgbClr val="FFFFFF"/>
                </a:solidFill>
                <a:latin typeface="Roboto"/>
                <a:ea typeface="Roboto"/>
                <a:cs typeface="Roboto"/>
                <a:sym typeface="Roboto"/>
              </a:defRPr>
            </a:lvl1pPr>
          </a:lstStyle>
          <a:p>
            <a:r>
              <a:t>Texte du titre</a:t>
            </a:r>
          </a:p>
        </p:txBody>
      </p:sp>
      <p:sp>
        <p:nvSpPr>
          <p:cNvPr id="121" name="Shape 121"/>
          <p:cNvSpPr>
            <a:spLocks noGrp="1"/>
          </p:cNvSpPr>
          <p:nvPr>
            <p:ph type="body" sz="quarter" idx="1"/>
          </p:nvPr>
        </p:nvSpPr>
        <p:spPr>
          <a:xfrm>
            <a:off x="2689350" y="3314824"/>
            <a:ext cx="4146301" cy="392176"/>
          </a:xfrm>
          <a:prstGeom prst="rect">
            <a:avLst/>
          </a:prstGeom>
        </p:spPr>
        <p:txBody>
          <a:bodyPr lIns="81617" tIns="81617" rIns="81617" bIns="81617" anchor="t"/>
          <a:lstStyle>
            <a:lvl1pPr marL="0" indent="0" defTabSz="1088415">
              <a:spcBef>
                <a:spcPts val="0"/>
              </a:spcBef>
              <a:buSzTx/>
              <a:buNone/>
              <a:defRPr sz="2400">
                <a:solidFill>
                  <a:srgbClr val="FFFFFF"/>
                </a:solidFill>
                <a:latin typeface="Roboto"/>
                <a:ea typeface="Roboto"/>
                <a:cs typeface="Roboto"/>
                <a:sym typeface="Roboto"/>
              </a:defRPr>
            </a:lvl1pPr>
            <a:lvl2pPr marL="0" indent="0" defTabSz="1088415">
              <a:spcBef>
                <a:spcPts val="0"/>
              </a:spcBef>
              <a:buSzTx/>
              <a:buNone/>
              <a:defRPr sz="2400">
                <a:solidFill>
                  <a:srgbClr val="FFFFFF"/>
                </a:solidFill>
                <a:latin typeface="Roboto"/>
                <a:ea typeface="Roboto"/>
                <a:cs typeface="Roboto"/>
                <a:sym typeface="Roboto"/>
              </a:defRPr>
            </a:lvl2pPr>
            <a:lvl3pPr marL="0" indent="0" defTabSz="1088415">
              <a:spcBef>
                <a:spcPts val="0"/>
              </a:spcBef>
              <a:buSzTx/>
              <a:buNone/>
              <a:defRPr sz="2400">
                <a:solidFill>
                  <a:srgbClr val="FFFFFF"/>
                </a:solidFill>
                <a:latin typeface="Roboto"/>
                <a:ea typeface="Roboto"/>
                <a:cs typeface="Roboto"/>
                <a:sym typeface="Roboto"/>
              </a:defRPr>
            </a:lvl3pPr>
            <a:lvl4pPr marL="0" indent="0" defTabSz="1088415">
              <a:spcBef>
                <a:spcPts val="0"/>
              </a:spcBef>
              <a:buSzTx/>
              <a:buNone/>
              <a:defRPr sz="2400">
                <a:solidFill>
                  <a:srgbClr val="FFFFFF"/>
                </a:solidFill>
                <a:latin typeface="Roboto"/>
                <a:ea typeface="Roboto"/>
                <a:cs typeface="Roboto"/>
                <a:sym typeface="Roboto"/>
              </a:defRPr>
            </a:lvl4pPr>
            <a:lvl5pPr marL="0" indent="0" defTabSz="1088415">
              <a:spcBef>
                <a:spcPts val="0"/>
              </a:spcBef>
              <a:buSzTx/>
              <a:buNone/>
              <a:defRPr sz="2400">
                <a:solidFill>
                  <a:srgbClr val="FFFFFF"/>
                </a:solidFill>
                <a:latin typeface="Roboto"/>
                <a:ea typeface="Roboto"/>
                <a:cs typeface="Roboto"/>
                <a:sym typeface="Roboto"/>
              </a:defRPr>
            </a:lvl5pPr>
          </a:lstStyle>
          <a:p>
            <a:r>
              <a:t>Texte niveau 1</a:t>
            </a:r>
          </a:p>
          <a:p>
            <a:pPr lvl="1"/>
            <a:r>
              <a:t>Texte niveau 2</a:t>
            </a:r>
          </a:p>
          <a:p>
            <a:pPr lvl="2"/>
            <a:r>
              <a:t>Texte niveau 3</a:t>
            </a:r>
          </a:p>
          <a:p>
            <a:pPr lvl="3"/>
            <a:r>
              <a:t>Texte niveau 4</a:t>
            </a:r>
          </a:p>
          <a:p>
            <a:pPr lvl="4"/>
            <a:r>
              <a:t>Texte niveau 5</a:t>
            </a:r>
          </a:p>
        </p:txBody>
      </p:sp>
      <p:sp>
        <p:nvSpPr>
          <p:cNvPr id="122" name="Shape 122"/>
          <p:cNvSpPr>
            <a:spLocks noGrp="1"/>
          </p:cNvSpPr>
          <p:nvPr>
            <p:ph type="sldNum" sz="quarter" idx="2"/>
          </p:nvPr>
        </p:nvSpPr>
        <p:spPr>
          <a:xfrm>
            <a:off x="8604658" y="4120898"/>
            <a:ext cx="416500" cy="334105"/>
          </a:xfrm>
          <a:prstGeom prst="rect">
            <a:avLst/>
          </a:prstGeom>
        </p:spPr>
        <p:txBody>
          <a:bodyPr lIns="81617" tIns="81617" rIns="81617" bIns="81617" anchor="ctr"/>
          <a:lstStyle>
            <a:lvl1pPr algn="r" defTabSz="1088415">
              <a:defRPr>
                <a:solidFill>
                  <a:srgbClr val="FFFFFF"/>
                </a:solidFill>
                <a:latin typeface="Roboto"/>
                <a:ea typeface="Roboto"/>
                <a:cs typeface="Roboto"/>
                <a:sym typeface="Roboto"/>
              </a:defRPr>
            </a:lvl1pPr>
          </a:lstStyle>
          <a:p>
            <a:fld id="{86CB4B4D-7CA3-9044-876B-883B54F8677D}" type="slidenum">
              <a:rPr/>
              <a:pPr/>
              <a:t>‹N°›</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Title only">
    <p:bg>
      <p:bgPr>
        <a:solidFill>
          <a:srgbClr val="4285F4"/>
        </a:solidFill>
        <a:effectLst/>
      </p:bgPr>
    </p:bg>
    <p:spTree>
      <p:nvGrpSpPr>
        <p:cNvPr id="1" name=""/>
        <p:cNvGrpSpPr/>
        <p:nvPr/>
      </p:nvGrpSpPr>
      <p:grpSpPr>
        <a:xfrm>
          <a:off x="0" y="0"/>
          <a:ext cx="0" cy="0"/>
          <a:chOff x="0" y="0"/>
          <a:chExt cx="0" cy="0"/>
        </a:xfrm>
      </p:grpSpPr>
      <p:sp>
        <p:nvSpPr>
          <p:cNvPr id="129" name="Shape 129"/>
          <p:cNvSpPr/>
          <p:nvPr/>
        </p:nvSpPr>
        <p:spPr>
          <a:xfrm rot="10800000" flipH="1">
            <a:off x="-1" y="1135237"/>
            <a:ext cx="9144001" cy="3365326"/>
          </a:xfrm>
          <a:prstGeom prst="rect">
            <a:avLst/>
          </a:prstGeom>
          <a:solidFill>
            <a:srgbClr val="FAFAFA"/>
          </a:solidFill>
          <a:ln w="12700">
            <a:miter lim="400000"/>
          </a:ln>
        </p:spPr>
        <p:txBody>
          <a:bodyPr lIns="40815" tIns="40815" rIns="40815" bIns="40815" anchor="ctr"/>
          <a:lstStyle/>
          <a:p>
            <a:pPr algn="l" defTabSz="1088415">
              <a:defRPr sz="2600">
                <a:latin typeface="Arial"/>
                <a:ea typeface="Arial"/>
                <a:cs typeface="Arial"/>
                <a:sym typeface="Arial"/>
              </a:defRPr>
            </a:pPr>
            <a:endParaRPr dirty="0"/>
          </a:p>
        </p:txBody>
      </p:sp>
      <p:sp>
        <p:nvSpPr>
          <p:cNvPr id="130" name="Shape 130"/>
          <p:cNvSpPr/>
          <p:nvPr/>
        </p:nvSpPr>
        <p:spPr>
          <a:xfrm>
            <a:off x="-1" y="1135200"/>
            <a:ext cx="9144001" cy="81450"/>
          </a:xfrm>
          <a:prstGeom prst="rect">
            <a:avLst/>
          </a:prstGeom>
          <a:gradFill>
            <a:gsLst>
              <a:gs pos="0">
                <a:srgbClr val="F9F9F9"/>
              </a:gs>
              <a:gs pos="36000">
                <a:srgbClr val="F9F9F9"/>
              </a:gs>
              <a:gs pos="80000">
                <a:srgbClr val="DEDEDE"/>
              </a:gs>
              <a:gs pos="100000">
                <a:srgbClr val="999999"/>
              </a:gs>
            </a:gsLst>
            <a:lin ang="16200038"/>
          </a:gradFill>
          <a:ln w="12700">
            <a:miter lim="400000"/>
          </a:ln>
        </p:spPr>
        <p:txBody>
          <a:bodyPr lIns="40815" tIns="40815" rIns="40815" bIns="40815" anchor="ctr"/>
          <a:lstStyle/>
          <a:p>
            <a:pPr algn="l" defTabSz="1088415">
              <a:defRPr sz="2600">
                <a:latin typeface="Arial"/>
                <a:ea typeface="Arial"/>
                <a:cs typeface="Arial"/>
                <a:sym typeface="Arial"/>
              </a:defRPr>
            </a:pPr>
            <a:endParaRPr dirty="0"/>
          </a:p>
        </p:txBody>
      </p:sp>
      <p:sp>
        <p:nvSpPr>
          <p:cNvPr id="131" name="Shape 131"/>
          <p:cNvSpPr>
            <a:spLocks noGrp="1"/>
          </p:cNvSpPr>
          <p:nvPr>
            <p:ph type="title"/>
          </p:nvPr>
        </p:nvSpPr>
        <p:spPr>
          <a:xfrm>
            <a:off x="98250" y="655200"/>
            <a:ext cx="8826601" cy="452025"/>
          </a:xfrm>
          <a:prstGeom prst="rect">
            <a:avLst/>
          </a:prstGeom>
        </p:spPr>
        <p:txBody>
          <a:bodyPr lIns="81617" tIns="81617" rIns="81617" bIns="81617"/>
          <a:lstStyle>
            <a:lvl1pPr algn="l" defTabSz="1088415">
              <a:defRPr sz="2100">
                <a:solidFill>
                  <a:srgbClr val="FFFFFF"/>
                </a:solidFill>
                <a:latin typeface="Roboto"/>
                <a:ea typeface="Roboto"/>
                <a:cs typeface="Roboto"/>
                <a:sym typeface="Roboto"/>
              </a:defRPr>
            </a:lvl1pPr>
          </a:lstStyle>
          <a:p>
            <a:r>
              <a:t>Texte du titre</a:t>
            </a:r>
          </a:p>
        </p:txBody>
      </p:sp>
      <p:sp>
        <p:nvSpPr>
          <p:cNvPr id="132" name="Shape 132"/>
          <p:cNvSpPr>
            <a:spLocks noGrp="1"/>
          </p:cNvSpPr>
          <p:nvPr>
            <p:ph type="sldNum" sz="quarter" idx="2"/>
          </p:nvPr>
        </p:nvSpPr>
        <p:spPr>
          <a:xfrm>
            <a:off x="8655742" y="4145203"/>
            <a:ext cx="416500" cy="334105"/>
          </a:xfrm>
          <a:prstGeom prst="rect">
            <a:avLst/>
          </a:prstGeom>
        </p:spPr>
        <p:txBody>
          <a:bodyPr lIns="81617" tIns="81617" rIns="81617" bIns="81617" anchor="ctr"/>
          <a:lstStyle>
            <a:lvl1pPr algn="r" defTabSz="1088415">
              <a:defRPr>
                <a:solidFill>
                  <a:srgbClr val="737373"/>
                </a:solidFill>
                <a:latin typeface="Roboto"/>
                <a:ea typeface="Roboto"/>
                <a:cs typeface="Roboto"/>
                <a:sym typeface="Roboto"/>
              </a:defRPr>
            </a:lvl1pPr>
          </a:lstStyle>
          <a:p>
            <a:fld id="{86CB4B4D-7CA3-9044-876B-883B54F8677D}" type="slidenum">
              <a:rPr/>
              <a:pPr/>
              <a:t>‹N°›</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Photo - Horizontale">
    <p:spTree>
      <p:nvGrpSpPr>
        <p:cNvPr id="1" name=""/>
        <p:cNvGrpSpPr/>
        <p:nvPr/>
      </p:nvGrpSpPr>
      <p:grpSpPr>
        <a:xfrm>
          <a:off x="0" y="0"/>
          <a:ext cx="0" cy="0"/>
          <a:chOff x="0" y="0"/>
          <a:chExt cx="0" cy="0"/>
        </a:xfrm>
      </p:grpSpPr>
      <p:sp>
        <p:nvSpPr>
          <p:cNvPr id="20" name="Shape 20"/>
          <p:cNvSpPr>
            <a:spLocks noGrp="1"/>
          </p:cNvSpPr>
          <p:nvPr>
            <p:ph type="pic" idx="13"/>
          </p:nvPr>
        </p:nvSpPr>
        <p:spPr>
          <a:xfrm>
            <a:off x="1129606" y="334863"/>
            <a:ext cx="6875859" cy="3120926"/>
          </a:xfrm>
          <a:prstGeom prst="rect">
            <a:avLst/>
          </a:prstGeom>
        </p:spPr>
        <p:txBody>
          <a:bodyPr lIns="57396" tIns="28698" rIns="57396" bIns="28698" anchor="t">
            <a:noAutofit/>
          </a:bodyPr>
          <a:lstStyle/>
          <a:p>
            <a:endParaRPr/>
          </a:p>
        </p:txBody>
      </p:sp>
      <p:sp>
        <p:nvSpPr>
          <p:cNvPr id="21" name="Shape 21"/>
          <p:cNvSpPr>
            <a:spLocks noGrp="1"/>
          </p:cNvSpPr>
          <p:nvPr>
            <p:ph type="title"/>
          </p:nvPr>
        </p:nvSpPr>
        <p:spPr>
          <a:xfrm>
            <a:off x="892969" y="3542853"/>
            <a:ext cx="7358063" cy="750094"/>
          </a:xfrm>
          <a:prstGeom prst="rect">
            <a:avLst/>
          </a:prstGeom>
        </p:spPr>
        <p:txBody>
          <a:bodyPr anchor="b"/>
          <a:lstStyle/>
          <a:p>
            <a:r>
              <a:t>Texte du titre</a:t>
            </a:r>
          </a:p>
        </p:txBody>
      </p:sp>
      <p:sp>
        <p:nvSpPr>
          <p:cNvPr id="22" name="Shape 22"/>
          <p:cNvSpPr>
            <a:spLocks noGrp="1"/>
          </p:cNvSpPr>
          <p:nvPr>
            <p:ph type="body" sz="quarter" idx="1"/>
          </p:nvPr>
        </p:nvSpPr>
        <p:spPr>
          <a:xfrm>
            <a:off x="892969" y="4319736"/>
            <a:ext cx="7358063" cy="596057"/>
          </a:xfrm>
          <a:prstGeom prst="rect">
            <a:avLst/>
          </a:prstGeom>
        </p:spPr>
        <p:txBody>
          <a:bodyPr anchor="t"/>
          <a:lstStyle>
            <a:lvl1pPr marL="0" indent="0" algn="ctr">
              <a:spcBef>
                <a:spcPts val="0"/>
              </a:spcBef>
              <a:buSzTx/>
              <a:buNone/>
              <a:defRPr sz="2000"/>
            </a:lvl1pPr>
            <a:lvl2pPr marL="0" indent="143492" algn="ctr">
              <a:spcBef>
                <a:spcPts val="0"/>
              </a:spcBef>
              <a:buSzTx/>
              <a:buNone/>
              <a:defRPr sz="2000"/>
            </a:lvl2pPr>
            <a:lvl3pPr marL="0" indent="286984" algn="ctr">
              <a:spcBef>
                <a:spcPts val="0"/>
              </a:spcBef>
              <a:buSzTx/>
              <a:buNone/>
              <a:defRPr sz="2000"/>
            </a:lvl3pPr>
            <a:lvl4pPr marL="0" indent="430477" algn="ctr">
              <a:spcBef>
                <a:spcPts val="0"/>
              </a:spcBef>
              <a:buSzTx/>
              <a:buNone/>
              <a:defRPr sz="2000"/>
            </a:lvl4pPr>
            <a:lvl5pPr marL="0" indent="573969" algn="ctr">
              <a:spcBef>
                <a:spcPts val="0"/>
              </a:spcBef>
              <a:buSzTx/>
              <a:buNone/>
              <a:defRPr sz="2000"/>
            </a:lvl5pPr>
          </a:lstStyle>
          <a:p>
            <a:r>
              <a:t>Texte niveau 1</a:t>
            </a:r>
          </a:p>
          <a:p>
            <a:pPr lvl="1"/>
            <a:r>
              <a:t>Texte niveau 2</a:t>
            </a:r>
          </a:p>
          <a:p>
            <a:pPr lvl="2"/>
            <a:r>
              <a:t>Texte niveau 3</a:t>
            </a:r>
          </a:p>
          <a:p>
            <a:pPr lvl="3"/>
            <a:r>
              <a:t>Texte niveau 4</a:t>
            </a:r>
          </a:p>
          <a:p>
            <a:pPr lvl="4"/>
            <a:r>
              <a:t>Texte niveau 5</a:t>
            </a:r>
          </a:p>
        </p:txBody>
      </p:sp>
      <p:sp>
        <p:nvSpPr>
          <p:cNvPr id="23" name="Shape 23"/>
          <p:cNvSpPr>
            <a:spLocks noGrp="1"/>
          </p:cNvSpPr>
          <p:nvPr>
            <p:ph type="sldNum" sz="quarter" idx="2"/>
          </p:nvPr>
        </p:nvSpPr>
        <p:spPr>
          <a:xfrm>
            <a:off x="4409501" y="4875609"/>
            <a:ext cx="316069" cy="233674"/>
          </a:xfrm>
          <a:prstGeom prst="rect">
            <a:avLst/>
          </a:prstGeom>
        </p:spPr>
        <p:txBody>
          <a:bodyPr/>
          <a:lstStyle/>
          <a:p>
            <a:fld id="{86CB4B4D-7CA3-9044-876B-883B54F8677D}" type="slidenum">
              <a:rPr/>
              <a:pPr/>
              <a:t>‹N°›</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re - Centré">
    <p:spTree>
      <p:nvGrpSpPr>
        <p:cNvPr id="1" name=""/>
        <p:cNvGrpSpPr/>
        <p:nvPr/>
      </p:nvGrpSpPr>
      <p:grpSpPr>
        <a:xfrm>
          <a:off x="0" y="0"/>
          <a:ext cx="0" cy="0"/>
          <a:chOff x="0" y="0"/>
          <a:chExt cx="0" cy="0"/>
        </a:xfrm>
      </p:grpSpPr>
      <p:sp>
        <p:nvSpPr>
          <p:cNvPr id="30" name="Shape 30"/>
          <p:cNvSpPr>
            <a:spLocks noGrp="1"/>
          </p:cNvSpPr>
          <p:nvPr>
            <p:ph type="title"/>
          </p:nvPr>
        </p:nvSpPr>
        <p:spPr>
          <a:xfrm>
            <a:off x="892969" y="1701106"/>
            <a:ext cx="7358063" cy="1741289"/>
          </a:xfrm>
          <a:prstGeom prst="rect">
            <a:avLst/>
          </a:prstGeom>
        </p:spPr>
        <p:txBody>
          <a:bodyPr/>
          <a:lstStyle/>
          <a:p>
            <a:r>
              <a:t>Texte du titre</a:t>
            </a:r>
          </a:p>
        </p:txBody>
      </p:sp>
      <p:sp>
        <p:nvSpPr>
          <p:cNvPr id="31" name="Shape 31"/>
          <p:cNvSpPr>
            <a:spLocks noGrp="1"/>
          </p:cNvSpPr>
          <p:nvPr>
            <p:ph type="sldNum" sz="quarter" idx="2"/>
          </p:nvPr>
        </p:nvSpPr>
        <p:spPr>
          <a:prstGeom prst="rect">
            <a:avLst/>
          </a:prstGeom>
        </p:spPr>
        <p:txBody>
          <a:bodyPr/>
          <a:lstStyle/>
          <a:p>
            <a:fld id="{86CB4B4D-7CA3-9044-876B-883B54F8677D}" type="slidenum">
              <a:rPr/>
              <a:pPr/>
              <a:t>‹N°›</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Photo - Verticale">
    <p:spTree>
      <p:nvGrpSpPr>
        <p:cNvPr id="1" name=""/>
        <p:cNvGrpSpPr/>
        <p:nvPr/>
      </p:nvGrpSpPr>
      <p:grpSpPr>
        <a:xfrm>
          <a:off x="0" y="0"/>
          <a:ext cx="0" cy="0"/>
          <a:chOff x="0" y="0"/>
          <a:chExt cx="0" cy="0"/>
        </a:xfrm>
      </p:grpSpPr>
      <p:sp>
        <p:nvSpPr>
          <p:cNvPr id="38" name="Shape 38"/>
          <p:cNvSpPr>
            <a:spLocks noGrp="1"/>
          </p:cNvSpPr>
          <p:nvPr>
            <p:ph type="pic" sz="half" idx="13"/>
          </p:nvPr>
        </p:nvSpPr>
        <p:spPr>
          <a:xfrm>
            <a:off x="4723805" y="334863"/>
            <a:ext cx="3750469" cy="4339828"/>
          </a:xfrm>
          <a:prstGeom prst="rect">
            <a:avLst/>
          </a:prstGeom>
        </p:spPr>
        <p:txBody>
          <a:bodyPr lIns="57396" tIns="28698" rIns="57396" bIns="28698" anchor="t">
            <a:noAutofit/>
          </a:bodyPr>
          <a:lstStyle/>
          <a:p>
            <a:endParaRPr/>
          </a:p>
        </p:txBody>
      </p:sp>
      <p:sp>
        <p:nvSpPr>
          <p:cNvPr id="39" name="Shape 39"/>
          <p:cNvSpPr>
            <a:spLocks noGrp="1"/>
          </p:cNvSpPr>
          <p:nvPr>
            <p:ph type="title"/>
          </p:nvPr>
        </p:nvSpPr>
        <p:spPr>
          <a:xfrm>
            <a:off x="669726" y="334863"/>
            <a:ext cx="3750469" cy="2102941"/>
          </a:xfrm>
          <a:prstGeom prst="rect">
            <a:avLst/>
          </a:prstGeom>
        </p:spPr>
        <p:txBody>
          <a:bodyPr anchor="b"/>
          <a:lstStyle>
            <a:lvl1pPr>
              <a:defRPr sz="3800"/>
            </a:lvl1pPr>
          </a:lstStyle>
          <a:p>
            <a:r>
              <a:t>Texte du titre</a:t>
            </a:r>
          </a:p>
        </p:txBody>
      </p:sp>
      <p:sp>
        <p:nvSpPr>
          <p:cNvPr id="40" name="Shape 40"/>
          <p:cNvSpPr>
            <a:spLocks noGrp="1"/>
          </p:cNvSpPr>
          <p:nvPr>
            <p:ph type="body" sz="quarter" idx="1"/>
          </p:nvPr>
        </p:nvSpPr>
        <p:spPr>
          <a:xfrm>
            <a:off x="669726" y="2511475"/>
            <a:ext cx="3750469" cy="2163217"/>
          </a:xfrm>
          <a:prstGeom prst="rect">
            <a:avLst/>
          </a:prstGeom>
        </p:spPr>
        <p:txBody>
          <a:bodyPr anchor="t"/>
          <a:lstStyle>
            <a:lvl1pPr marL="0" indent="0" algn="ctr">
              <a:spcBef>
                <a:spcPts val="0"/>
              </a:spcBef>
              <a:buSzTx/>
              <a:buNone/>
              <a:defRPr sz="2000"/>
            </a:lvl1pPr>
            <a:lvl2pPr marL="0" indent="143492" algn="ctr">
              <a:spcBef>
                <a:spcPts val="0"/>
              </a:spcBef>
              <a:buSzTx/>
              <a:buNone/>
              <a:defRPr sz="2000"/>
            </a:lvl2pPr>
            <a:lvl3pPr marL="0" indent="286984" algn="ctr">
              <a:spcBef>
                <a:spcPts val="0"/>
              </a:spcBef>
              <a:buSzTx/>
              <a:buNone/>
              <a:defRPr sz="2000"/>
            </a:lvl3pPr>
            <a:lvl4pPr marL="0" indent="430477" algn="ctr">
              <a:spcBef>
                <a:spcPts val="0"/>
              </a:spcBef>
              <a:buSzTx/>
              <a:buNone/>
              <a:defRPr sz="2000"/>
            </a:lvl4pPr>
            <a:lvl5pPr marL="0" indent="573969" algn="ctr">
              <a:spcBef>
                <a:spcPts val="0"/>
              </a:spcBef>
              <a:buSzTx/>
              <a:buNone/>
              <a:defRPr sz="2000"/>
            </a:lvl5pPr>
          </a:lstStyle>
          <a:p>
            <a:r>
              <a:t>Texte niveau 1</a:t>
            </a:r>
          </a:p>
          <a:p>
            <a:pPr lvl="1"/>
            <a:r>
              <a:t>Texte niveau 2</a:t>
            </a:r>
          </a:p>
          <a:p>
            <a:pPr lvl="2"/>
            <a:r>
              <a:t>Texte niveau 3</a:t>
            </a:r>
          </a:p>
          <a:p>
            <a:pPr lvl="3"/>
            <a:r>
              <a:t>Texte niveau 4</a:t>
            </a:r>
          </a:p>
          <a:p>
            <a:pPr lvl="4"/>
            <a:r>
              <a:t>Texte niveau 5</a:t>
            </a:r>
          </a:p>
        </p:txBody>
      </p:sp>
      <p:sp>
        <p:nvSpPr>
          <p:cNvPr id="41" name="Shape 41"/>
          <p:cNvSpPr>
            <a:spLocks noGrp="1"/>
          </p:cNvSpPr>
          <p:nvPr>
            <p:ph type="sldNum" sz="quarter" idx="2"/>
          </p:nvPr>
        </p:nvSpPr>
        <p:spPr>
          <a:prstGeom prst="rect">
            <a:avLst/>
          </a:prstGeom>
        </p:spPr>
        <p:txBody>
          <a:bodyPr/>
          <a:lstStyle/>
          <a:p>
            <a:fld id="{86CB4B4D-7CA3-9044-876B-883B54F8677D}" type="slidenum">
              <a:rPr/>
              <a:pPr/>
              <a:t>‹N°›</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re - Haut">
    <p:spTree>
      <p:nvGrpSpPr>
        <p:cNvPr id="1" name=""/>
        <p:cNvGrpSpPr/>
        <p:nvPr/>
      </p:nvGrpSpPr>
      <p:grpSpPr>
        <a:xfrm>
          <a:off x="0" y="0"/>
          <a:ext cx="0" cy="0"/>
          <a:chOff x="0" y="0"/>
          <a:chExt cx="0" cy="0"/>
        </a:xfrm>
      </p:grpSpPr>
      <p:sp>
        <p:nvSpPr>
          <p:cNvPr id="48" name="Shape 48"/>
          <p:cNvSpPr>
            <a:spLocks noGrp="1"/>
          </p:cNvSpPr>
          <p:nvPr>
            <p:ph type="title"/>
          </p:nvPr>
        </p:nvSpPr>
        <p:spPr>
          <a:prstGeom prst="rect">
            <a:avLst/>
          </a:prstGeom>
        </p:spPr>
        <p:txBody>
          <a:bodyPr/>
          <a:lstStyle/>
          <a:p>
            <a:r>
              <a:t>Texte du titre</a:t>
            </a:r>
          </a:p>
        </p:txBody>
      </p:sp>
      <p:sp>
        <p:nvSpPr>
          <p:cNvPr id="49" name="Shape 49"/>
          <p:cNvSpPr>
            <a:spLocks noGrp="1"/>
          </p:cNvSpPr>
          <p:nvPr>
            <p:ph type="sldNum" sz="quarter" idx="2"/>
          </p:nvPr>
        </p:nvSpPr>
        <p:spPr>
          <a:prstGeom prst="rect">
            <a:avLst/>
          </a:prstGeom>
        </p:spPr>
        <p:txBody>
          <a:bodyPr/>
          <a:lstStyle/>
          <a:p>
            <a:fld id="{86CB4B4D-7CA3-9044-876B-883B54F8677D}" type="slidenum">
              <a:rPr/>
              <a:pPr/>
              <a:t>‹N°›</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re et puces">
    <p:spTree>
      <p:nvGrpSpPr>
        <p:cNvPr id="1" name=""/>
        <p:cNvGrpSpPr/>
        <p:nvPr/>
      </p:nvGrpSpPr>
      <p:grpSpPr>
        <a:xfrm>
          <a:off x="0" y="0"/>
          <a:ext cx="0" cy="0"/>
          <a:chOff x="0" y="0"/>
          <a:chExt cx="0" cy="0"/>
        </a:xfrm>
      </p:grpSpPr>
      <p:sp>
        <p:nvSpPr>
          <p:cNvPr id="56" name="Shape 56"/>
          <p:cNvSpPr>
            <a:spLocks noGrp="1"/>
          </p:cNvSpPr>
          <p:nvPr>
            <p:ph type="title"/>
          </p:nvPr>
        </p:nvSpPr>
        <p:spPr>
          <a:prstGeom prst="rect">
            <a:avLst/>
          </a:prstGeom>
        </p:spPr>
        <p:txBody>
          <a:bodyPr/>
          <a:lstStyle/>
          <a:p>
            <a:r>
              <a:t>Texte du titre</a:t>
            </a:r>
          </a:p>
        </p:txBody>
      </p:sp>
      <p:sp>
        <p:nvSpPr>
          <p:cNvPr id="57" name="Shape 57"/>
          <p:cNvSpPr>
            <a:spLocks noGrp="1"/>
          </p:cNvSpPr>
          <p:nvPr>
            <p:ph type="body" idx="1"/>
          </p:nvPr>
        </p:nvSpPr>
        <p:spPr>
          <a:prstGeom prst="rect">
            <a:avLst/>
          </a:prstGeom>
        </p:spPr>
        <p:txBody>
          <a:bodyPr/>
          <a:lstStyle>
            <a:lvl1pPr marL="0" indent="0">
              <a:buSzTx/>
              <a:buNone/>
            </a:lvl1pPr>
          </a:lstStyle>
          <a:p>
            <a:r>
              <a:t>Texte niveau 1</a:t>
            </a:r>
          </a:p>
          <a:p>
            <a:pPr lvl="1"/>
            <a:r>
              <a:t>Texte niveau 2</a:t>
            </a:r>
          </a:p>
          <a:p>
            <a:pPr lvl="2"/>
            <a:r>
              <a:t>Texte niveau 3</a:t>
            </a:r>
          </a:p>
          <a:p>
            <a:pPr lvl="3"/>
            <a:r>
              <a:t>Texte niveau 4</a:t>
            </a:r>
          </a:p>
          <a:p>
            <a:pPr lvl="4"/>
            <a:r>
              <a:t>Texte niveau 5</a:t>
            </a:r>
          </a:p>
        </p:txBody>
      </p:sp>
      <p:sp>
        <p:nvSpPr>
          <p:cNvPr id="58" name="Shape 58"/>
          <p:cNvSpPr>
            <a:spLocks noGrp="1"/>
          </p:cNvSpPr>
          <p:nvPr>
            <p:ph type="sldNum" sz="quarter" idx="2"/>
          </p:nvPr>
        </p:nvSpPr>
        <p:spPr>
          <a:prstGeom prst="rect">
            <a:avLst/>
          </a:prstGeom>
        </p:spPr>
        <p:txBody>
          <a:bodyPr/>
          <a:lstStyle/>
          <a:p>
            <a:fld id="{86CB4B4D-7CA3-9044-876B-883B54F8677D}" type="slidenum">
              <a:rPr/>
              <a:pPr/>
              <a:t>‹N°›</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re, puces et photo">
    <p:spTree>
      <p:nvGrpSpPr>
        <p:cNvPr id="1" name=""/>
        <p:cNvGrpSpPr/>
        <p:nvPr/>
      </p:nvGrpSpPr>
      <p:grpSpPr>
        <a:xfrm>
          <a:off x="0" y="0"/>
          <a:ext cx="0" cy="0"/>
          <a:chOff x="0" y="0"/>
          <a:chExt cx="0" cy="0"/>
        </a:xfrm>
      </p:grpSpPr>
      <p:sp>
        <p:nvSpPr>
          <p:cNvPr id="65" name="Shape 65"/>
          <p:cNvSpPr>
            <a:spLocks noGrp="1"/>
          </p:cNvSpPr>
          <p:nvPr>
            <p:ph type="pic" sz="half" idx="13"/>
          </p:nvPr>
        </p:nvSpPr>
        <p:spPr>
          <a:xfrm>
            <a:off x="4723805" y="1372940"/>
            <a:ext cx="3750469" cy="3315146"/>
          </a:xfrm>
          <a:prstGeom prst="rect">
            <a:avLst/>
          </a:prstGeom>
        </p:spPr>
        <p:txBody>
          <a:bodyPr lIns="57396" tIns="28698" rIns="57396" bIns="28698" anchor="t">
            <a:noAutofit/>
          </a:bodyPr>
          <a:lstStyle/>
          <a:p>
            <a:endParaRPr/>
          </a:p>
        </p:txBody>
      </p:sp>
      <p:sp>
        <p:nvSpPr>
          <p:cNvPr id="66" name="Shape 66"/>
          <p:cNvSpPr>
            <a:spLocks noGrp="1"/>
          </p:cNvSpPr>
          <p:nvPr>
            <p:ph type="title"/>
          </p:nvPr>
        </p:nvSpPr>
        <p:spPr>
          <a:prstGeom prst="rect">
            <a:avLst/>
          </a:prstGeom>
        </p:spPr>
        <p:txBody>
          <a:bodyPr/>
          <a:lstStyle/>
          <a:p>
            <a:r>
              <a:t>Texte du titre</a:t>
            </a:r>
          </a:p>
        </p:txBody>
      </p:sp>
      <p:sp>
        <p:nvSpPr>
          <p:cNvPr id="67" name="Shape 67"/>
          <p:cNvSpPr>
            <a:spLocks noGrp="1"/>
          </p:cNvSpPr>
          <p:nvPr>
            <p:ph type="body" sz="half" idx="1"/>
          </p:nvPr>
        </p:nvSpPr>
        <p:spPr>
          <a:xfrm>
            <a:off x="669726" y="1372940"/>
            <a:ext cx="3750469" cy="3315146"/>
          </a:xfrm>
          <a:prstGeom prst="rect">
            <a:avLst/>
          </a:prstGeom>
        </p:spPr>
        <p:txBody>
          <a:bodyPr/>
          <a:lstStyle>
            <a:lvl1pPr marL="215238" indent="-215238">
              <a:spcBef>
                <a:spcPts val="2009"/>
              </a:spcBef>
              <a:defRPr sz="1800"/>
            </a:lvl1pPr>
            <a:lvl2pPr marL="430477" indent="-215238">
              <a:spcBef>
                <a:spcPts val="2009"/>
              </a:spcBef>
              <a:defRPr sz="1800"/>
            </a:lvl2pPr>
            <a:lvl3pPr marL="645715" indent="-215238">
              <a:spcBef>
                <a:spcPts val="2009"/>
              </a:spcBef>
              <a:defRPr sz="1800"/>
            </a:lvl3pPr>
            <a:lvl4pPr marL="860953" indent="-215238">
              <a:spcBef>
                <a:spcPts val="2009"/>
              </a:spcBef>
              <a:defRPr sz="1800"/>
            </a:lvl4pPr>
            <a:lvl5pPr marL="1076192" indent="-215238">
              <a:spcBef>
                <a:spcPts val="2009"/>
              </a:spcBef>
              <a:defRPr sz="1800"/>
            </a:lvl5pPr>
          </a:lstStyle>
          <a:p>
            <a:r>
              <a:t>Texte niveau 1</a:t>
            </a:r>
          </a:p>
          <a:p>
            <a:pPr lvl="1"/>
            <a:r>
              <a:t>Texte niveau 2</a:t>
            </a:r>
          </a:p>
          <a:p>
            <a:pPr lvl="2"/>
            <a:r>
              <a:t>Texte niveau 3</a:t>
            </a:r>
          </a:p>
          <a:p>
            <a:pPr lvl="3"/>
            <a:r>
              <a:t>Texte niveau 4</a:t>
            </a:r>
          </a:p>
          <a:p>
            <a:pPr lvl="4"/>
            <a:r>
              <a:t>Texte niveau 5</a:t>
            </a:r>
          </a:p>
        </p:txBody>
      </p:sp>
      <p:sp>
        <p:nvSpPr>
          <p:cNvPr id="68" name="Shape 68"/>
          <p:cNvSpPr>
            <a:spLocks noGrp="1"/>
          </p:cNvSpPr>
          <p:nvPr>
            <p:ph type="sldNum" sz="quarter" idx="2"/>
          </p:nvPr>
        </p:nvSpPr>
        <p:spPr>
          <a:prstGeom prst="rect">
            <a:avLst/>
          </a:prstGeom>
        </p:spPr>
        <p:txBody>
          <a:bodyPr/>
          <a:lstStyle/>
          <a:p>
            <a:fld id="{86CB4B4D-7CA3-9044-876B-883B54F8677D}" type="slidenum">
              <a:rPr/>
              <a:pPr/>
              <a:t>‹N°›</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Puces">
    <p:spTree>
      <p:nvGrpSpPr>
        <p:cNvPr id="1" name=""/>
        <p:cNvGrpSpPr/>
        <p:nvPr/>
      </p:nvGrpSpPr>
      <p:grpSpPr>
        <a:xfrm>
          <a:off x="0" y="0"/>
          <a:ext cx="0" cy="0"/>
          <a:chOff x="0" y="0"/>
          <a:chExt cx="0" cy="0"/>
        </a:xfrm>
      </p:grpSpPr>
      <p:sp>
        <p:nvSpPr>
          <p:cNvPr id="75" name="Shape 75"/>
          <p:cNvSpPr>
            <a:spLocks noGrp="1"/>
          </p:cNvSpPr>
          <p:nvPr>
            <p:ph type="body" idx="1"/>
          </p:nvPr>
        </p:nvSpPr>
        <p:spPr>
          <a:xfrm>
            <a:off x="669727" y="669727"/>
            <a:ext cx="7804547" cy="3804047"/>
          </a:xfrm>
          <a:prstGeom prst="rect">
            <a:avLst/>
          </a:prstGeom>
        </p:spPr>
        <p:txBody>
          <a:bodyPr/>
          <a:lstStyle/>
          <a:p>
            <a:r>
              <a:t>Texte niveau 1</a:t>
            </a:r>
          </a:p>
          <a:p>
            <a:pPr lvl="1"/>
            <a:r>
              <a:t>Texte niveau 2</a:t>
            </a:r>
          </a:p>
          <a:p>
            <a:pPr lvl="2"/>
            <a:r>
              <a:t>Texte niveau 3</a:t>
            </a:r>
          </a:p>
          <a:p>
            <a:pPr lvl="3"/>
            <a:r>
              <a:t>Texte niveau 4</a:t>
            </a:r>
          </a:p>
          <a:p>
            <a:pPr lvl="4"/>
            <a:r>
              <a:t>Texte niveau 5</a:t>
            </a:r>
          </a:p>
        </p:txBody>
      </p:sp>
      <p:sp>
        <p:nvSpPr>
          <p:cNvPr id="76" name="Shape 76"/>
          <p:cNvSpPr>
            <a:spLocks noGrp="1"/>
          </p:cNvSpPr>
          <p:nvPr>
            <p:ph type="sldNum" sz="quarter" idx="2"/>
          </p:nvPr>
        </p:nvSpPr>
        <p:spPr>
          <a:prstGeom prst="rect">
            <a:avLst/>
          </a:prstGeom>
        </p:spPr>
        <p:txBody>
          <a:bodyPr/>
          <a:lstStyle/>
          <a:p>
            <a:fld id="{86CB4B4D-7CA3-9044-876B-883B54F8677D}" type="slidenum">
              <a:rPr/>
              <a:pPr/>
              <a:t>‹N°›</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3 photos">
    <p:spTree>
      <p:nvGrpSpPr>
        <p:cNvPr id="1" name=""/>
        <p:cNvGrpSpPr/>
        <p:nvPr/>
      </p:nvGrpSpPr>
      <p:grpSpPr>
        <a:xfrm>
          <a:off x="0" y="0"/>
          <a:ext cx="0" cy="0"/>
          <a:chOff x="0" y="0"/>
          <a:chExt cx="0" cy="0"/>
        </a:xfrm>
      </p:grpSpPr>
      <p:sp>
        <p:nvSpPr>
          <p:cNvPr id="83" name="Shape 83"/>
          <p:cNvSpPr>
            <a:spLocks noGrp="1"/>
          </p:cNvSpPr>
          <p:nvPr>
            <p:ph type="pic" sz="quarter" idx="13"/>
          </p:nvPr>
        </p:nvSpPr>
        <p:spPr>
          <a:xfrm>
            <a:off x="4723805" y="2685603"/>
            <a:ext cx="3750469" cy="1989088"/>
          </a:xfrm>
          <a:prstGeom prst="rect">
            <a:avLst/>
          </a:prstGeom>
        </p:spPr>
        <p:txBody>
          <a:bodyPr lIns="57396" tIns="28698" rIns="57396" bIns="28698" anchor="t">
            <a:noAutofit/>
          </a:bodyPr>
          <a:lstStyle/>
          <a:p>
            <a:endParaRPr/>
          </a:p>
        </p:txBody>
      </p:sp>
      <p:sp>
        <p:nvSpPr>
          <p:cNvPr id="84" name="Shape 84"/>
          <p:cNvSpPr>
            <a:spLocks noGrp="1"/>
          </p:cNvSpPr>
          <p:nvPr>
            <p:ph type="pic" sz="quarter" idx="14"/>
          </p:nvPr>
        </p:nvSpPr>
        <p:spPr>
          <a:xfrm>
            <a:off x="4728177" y="468809"/>
            <a:ext cx="3750469" cy="1989088"/>
          </a:xfrm>
          <a:prstGeom prst="rect">
            <a:avLst/>
          </a:prstGeom>
        </p:spPr>
        <p:txBody>
          <a:bodyPr lIns="57396" tIns="28698" rIns="57396" bIns="28698" anchor="t">
            <a:noAutofit/>
          </a:bodyPr>
          <a:lstStyle/>
          <a:p>
            <a:endParaRPr/>
          </a:p>
        </p:txBody>
      </p:sp>
      <p:sp>
        <p:nvSpPr>
          <p:cNvPr id="85" name="Shape 85"/>
          <p:cNvSpPr>
            <a:spLocks noGrp="1"/>
          </p:cNvSpPr>
          <p:nvPr>
            <p:ph type="pic" sz="half" idx="15"/>
          </p:nvPr>
        </p:nvSpPr>
        <p:spPr>
          <a:xfrm>
            <a:off x="669726" y="468809"/>
            <a:ext cx="3750469" cy="4205883"/>
          </a:xfrm>
          <a:prstGeom prst="rect">
            <a:avLst/>
          </a:prstGeom>
        </p:spPr>
        <p:txBody>
          <a:bodyPr lIns="57396" tIns="28698" rIns="57396" bIns="28698" anchor="t">
            <a:noAutofit/>
          </a:bodyPr>
          <a:lstStyle/>
          <a:p>
            <a:endParaRPr/>
          </a:p>
        </p:txBody>
      </p:sp>
      <p:sp>
        <p:nvSpPr>
          <p:cNvPr id="86" name="Shape 86"/>
          <p:cNvSpPr>
            <a:spLocks noGrp="1"/>
          </p:cNvSpPr>
          <p:nvPr>
            <p:ph type="sldNum" sz="quarter" idx="2"/>
          </p:nvPr>
        </p:nvSpPr>
        <p:spPr>
          <a:prstGeom prst="rect">
            <a:avLst/>
          </a:prstGeom>
        </p:spPr>
        <p:txBody>
          <a:bodyPr/>
          <a:lstStyle/>
          <a:p>
            <a:fld id="{86CB4B4D-7CA3-9044-876B-883B54F8677D}" type="slidenum">
              <a:rPr/>
              <a:pPr/>
              <a:t>‹N°›</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669727" y="234404"/>
            <a:ext cx="7804547" cy="1138535"/>
          </a:xfrm>
          <a:prstGeom prst="rect">
            <a:avLst/>
          </a:prstGeom>
          <a:ln w="12700">
            <a:miter lim="400000"/>
          </a:ln>
          <a:extLst>
            <a:ext uri="{C572A759-6A51-4108-AA02-DFA0A04FC94B}">
              <ma14:wrappingTextBoxFlag xmlns:ma14="http://schemas.microsoft.com/office/mac/drawingml/2011/main" xmlns="" val="1"/>
            </a:ext>
          </a:extLst>
        </p:spPr>
        <p:txBody>
          <a:bodyPr lIns="31887" tIns="31887" rIns="31887" bIns="31887" anchor="ctr">
            <a:normAutofit/>
          </a:bodyPr>
          <a:lstStyle/>
          <a:p>
            <a:r>
              <a:t>Texte du titre</a:t>
            </a:r>
          </a:p>
        </p:txBody>
      </p:sp>
      <p:sp>
        <p:nvSpPr>
          <p:cNvPr id="3" name="Shape 3"/>
          <p:cNvSpPr>
            <a:spLocks noGrp="1"/>
          </p:cNvSpPr>
          <p:nvPr>
            <p:ph type="body" idx="1"/>
          </p:nvPr>
        </p:nvSpPr>
        <p:spPr>
          <a:xfrm>
            <a:off x="669727" y="1372940"/>
            <a:ext cx="7804547" cy="3315146"/>
          </a:xfrm>
          <a:prstGeom prst="rect">
            <a:avLst/>
          </a:prstGeom>
          <a:ln w="12700">
            <a:miter lim="400000"/>
          </a:ln>
          <a:extLst>
            <a:ext uri="{C572A759-6A51-4108-AA02-DFA0A04FC94B}">
              <ma14:wrappingTextBoxFlag xmlns:ma14="http://schemas.microsoft.com/office/mac/drawingml/2011/main" xmlns="" val="1"/>
            </a:ext>
          </a:extLst>
        </p:spPr>
        <p:txBody>
          <a:bodyPr lIns="31887" tIns="31887" rIns="31887" bIns="31887" anchor="ctr">
            <a:normAutofit/>
          </a:bodyPr>
          <a:lstStyle/>
          <a:p>
            <a:r>
              <a:t>Texte niveau 1</a:t>
            </a:r>
          </a:p>
          <a:p>
            <a:pPr lvl="1"/>
            <a:r>
              <a:t>Texte niveau 2</a:t>
            </a:r>
          </a:p>
          <a:p>
            <a:pPr lvl="2"/>
            <a:r>
              <a:t>Texte niveau 3</a:t>
            </a:r>
          </a:p>
          <a:p>
            <a:pPr lvl="3"/>
            <a:r>
              <a:t>Texte niveau 4</a:t>
            </a:r>
          </a:p>
          <a:p>
            <a:pPr lvl="4"/>
            <a:r>
              <a:t>Texte niveau 5</a:t>
            </a:r>
          </a:p>
        </p:txBody>
      </p:sp>
      <p:sp>
        <p:nvSpPr>
          <p:cNvPr id="4" name="Shape 4"/>
          <p:cNvSpPr>
            <a:spLocks noGrp="1"/>
          </p:cNvSpPr>
          <p:nvPr>
            <p:ph type="sldNum" sz="quarter" idx="2"/>
          </p:nvPr>
        </p:nvSpPr>
        <p:spPr>
          <a:xfrm>
            <a:off x="4409501" y="4878958"/>
            <a:ext cx="316069" cy="233674"/>
          </a:xfrm>
          <a:prstGeom prst="rect">
            <a:avLst/>
          </a:prstGeom>
          <a:ln w="12700">
            <a:miter lim="400000"/>
          </a:ln>
        </p:spPr>
        <p:txBody>
          <a:bodyPr wrap="none" lIns="31887" tIns="31887" rIns="31887" bIns="31887">
            <a:spAutoFit/>
          </a:bodyPr>
          <a:lstStyle>
            <a:lvl1pPr>
              <a:defRPr sz="1100"/>
            </a:lvl1pPr>
          </a:lstStyle>
          <a:p>
            <a:fld id="{86CB4B4D-7CA3-9044-876B-883B54F8677D}" type="slidenum">
              <a:rPr/>
              <a:pPr/>
              <a:t>‹N°›</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ransition spd="med"/>
  <p:txStyles>
    <p:titleStyle>
      <a:lvl1pPr marL="0" marR="0" indent="0" algn="ctr" defTabSz="366702" rtl="0" latinLnBrk="0">
        <a:lnSpc>
          <a:spcPct val="100000"/>
        </a:lnSpc>
        <a:spcBef>
          <a:spcPts val="0"/>
        </a:spcBef>
        <a:spcAft>
          <a:spcPts val="0"/>
        </a:spcAft>
        <a:buClrTx/>
        <a:buSzTx/>
        <a:buFontTx/>
        <a:buNone/>
        <a:tabLst/>
        <a:defRPr sz="5000" b="0" i="0" u="none" strike="noStrike" cap="none" spc="0" baseline="0">
          <a:ln>
            <a:noFill/>
          </a:ln>
          <a:solidFill>
            <a:srgbClr val="000000"/>
          </a:solidFill>
          <a:uFillTx/>
          <a:latin typeface="+mn-lt"/>
          <a:ea typeface="+mn-ea"/>
          <a:cs typeface="+mn-cs"/>
          <a:sym typeface="Helvetica Light"/>
        </a:defRPr>
      </a:lvl1pPr>
      <a:lvl2pPr marL="0" marR="0" indent="143492" algn="ctr" defTabSz="366702" rtl="0" latinLnBrk="0">
        <a:lnSpc>
          <a:spcPct val="100000"/>
        </a:lnSpc>
        <a:spcBef>
          <a:spcPts val="0"/>
        </a:spcBef>
        <a:spcAft>
          <a:spcPts val="0"/>
        </a:spcAft>
        <a:buClrTx/>
        <a:buSzTx/>
        <a:buFontTx/>
        <a:buNone/>
        <a:tabLst/>
        <a:defRPr sz="5000" b="0" i="0" u="none" strike="noStrike" cap="none" spc="0" baseline="0">
          <a:ln>
            <a:noFill/>
          </a:ln>
          <a:solidFill>
            <a:srgbClr val="000000"/>
          </a:solidFill>
          <a:uFillTx/>
          <a:latin typeface="+mn-lt"/>
          <a:ea typeface="+mn-ea"/>
          <a:cs typeface="+mn-cs"/>
          <a:sym typeface="Helvetica Light"/>
        </a:defRPr>
      </a:lvl2pPr>
      <a:lvl3pPr marL="0" marR="0" indent="286984" algn="ctr" defTabSz="366702" rtl="0" latinLnBrk="0">
        <a:lnSpc>
          <a:spcPct val="100000"/>
        </a:lnSpc>
        <a:spcBef>
          <a:spcPts val="0"/>
        </a:spcBef>
        <a:spcAft>
          <a:spcPts val="0"/>
        </a:spcAft>
        <a:buClrTx/>
        <a:buSzTx/>
        <a:buFontTx/>
        <a:buNone/>
        <a:tabLst/>
        <a:defRPr sz="5000" b="0" i="0" u="none" strike="noStrike" cap="none" spc="0" baseline="0">
          <a:ln>
            <a:noFill/>
          </a:ln>
          <a:solidFill>
            <a:srgbClr val="000000"/>
          </a:solidFill>
          <a:uFillTx/>
          <a:latin typeface="+mn-lt"/>
          <a:ea typeface="+mn-ea"/>
          <a:cs typeface="+mn-cs"/>
          <a:sym typeface="Helvetica Light"/>
        </a:defRPr>
      </a:lvl3pPr>
      <a:lvl4pPr marL="0" marR="0" indent="430477" algn="ctr" defTabSz="366702" rtl="0" latinLnBrk="0">
        <a:lnSpc>
          <a:spcPct val="100000"/>
        </a:lnSpc>
        <a:spcBef>
          <a:spcPts val="0"/>
        </a:spcBef>
        <a:spcAft>
          <a:spcPts val="0"/>
        </a:spcAft>
        <a:buClrTx/>
        <a:buSzTx/>
        <a:buFontTx/>
        <a:buNone/>
        <a:tabLst/>
        <a:defRPr sz="5000" b="0" i="0" u="none" strike="noStrike" cap="none" spc="0" baseline="0">
          <a:ln>
            <a:noFill/>
          </a:ln>
          <a:solidFill>
            <a:srgbClr val="000000"/>
          </a:solidFill>
          <a:uFillTx/>
          <a:latin typeface="+mn-lt"/>
          <a:ea typeface="+mn-ea"/>
          <a:cs typeface="+mn-cs"/>
          <a:sym typeface="Helvetica Light"/>
        </a:defRPr>
      </a:lvl4pPr>
      <a:lvl5pPr marL="0" marR="0" indent="573969" algn="ctr" defTabSz="366702" rtl="0" latinLnBrk="0">
        <a:lnSpc>
          <a:spcPct val="100000"/>
        </a:lnSpc>
        <a:spcBef>
          <a:spcPts val="0"/>
        </a:spcBef>
        <a:spcAft>
          <a:spcPts val="0"/>
        </a:spcAft>
        <a:buClrTx/>
        <a:buSzTx/>
        <a:buFontTx/>
        <a:buNone/>
        <a:tabLst/>
        <a:defRPr sz="5000" b="0" i="0" u="none" strike="noStrike" cap="none" spc="0" baseline="0">
          <a:ln>
            <a:noFill/>
          </a:ln>
          <a:solidFill>
            <a:srgbClr val="000000"/>
          </a:solidFill>
          <a:uFillTx/>
          <a:latin typeface="+mn-lt"/>
          <a:ea typeface="+mn-ea"/>
          <a:cs typeface="+mn-cs"/>
          <a:sym typeface="Helvetica Light"/>
        </a:defRPr>
      </a:lvl5pPr>
      <a:lvl6pPr marL="0" marR="0" indent="717461" algn="ctr" defTabSz="366702" rtl="0" latinLnBrk="0">
        <a:lnSpc>
          <a:spcPct val="100000"/>
        </a:lnSpc>
        <a:spcBef>
          <a:spcPts val="0"/>
        </a:spcBef>
        <a:spcAft>
          <a:spcPts val="0"/>
        </a:spcAft>
        <a:buClrTx/>
        <a:buSzTx/>
        <a:buFontTx/>
        <a:buNone/>
        <a:tabLst/>
        <a:defRPr sz="5000" b="0" i="0" u="none" strike="noStrike" cap="none" spc="0" baseline="0">
          <a:ln>
            <a:noFill/>
          </a:ln>
          <a:solidFill>
            <a:srgbClr val="000000"/>
          </a:solidFill>
          <a:uFillTx/>
          <a:latin typeface="+mn-lt"/>
          <a:ea typeface="+mn-ea"/>
          <a:cs typeface="+mn-cs"/>
          <a:sym typeface="Helvetica Light"/>
        </a:defRPr>
      </a:lvl6pPr>
      <a:lvl7pPr marL="0" marR="0" indent="860953" algn="ctr" defTabSz="366702" rtl="0" latinLnBrk="0">
        <a:lnSpc>
          <a:spcPct val="100000"/>
        </a:lnSpc>
        <a:spcBef>
          <a:spcPts val="0"/>
        </a:spcBef>
        <a:spcAft>
          <a:spcPts val="0"/>
        </a:spcAft>
        <a:buClrTx/>
        <a:buSzTx/>
        <a:buFontTx/>
        <a:buNone/>
        <a:tabLst/>
        <a:defRPr sz="5000" b="0" i="0" u="none" strike="noStrike" cap="none" spc="0" baseline="0">
          <a:ln>
            <a:noFill/>
          </a:ln>
          <a:solidFill>
            <a:srgbClr val="000000"/>
          </a:solidFill>
          <a:uFillTx/>
          <a:latin typeface="+mn-lt"/>
          <a:ea typeface="+mn-ea"/>
          <a:cs typeface="+mn-cs"/>
          <a:sym typeface="Helvetica Light"/>
        </a:defRPr>
      </a:lvl7pPr>
      <a:lvl8pPr marL="0" marR="0" indent="1004446" algn="ctr" defTabSz="366702" rtl="0" latinLnBrk="0">
        <a:lnSpc>
          <a:spcPct val="100000"/>
        </a:lnSpc>
        <a:spcBef>
          <a:spcPts val="0"/>
        </a:spcBef>
        <a:spcAft>
          <a:spcPts val="0"/>
        </a:spcAft>
        <a:buClrTx/>
        <a:buSzTx/>
        <a:buFontTx/>
        <a:buNone/>
        <a:tabLst/>
        <a:defRPr sz="5000" b="0" i="0" u="none" strike="noStrike" cap="none" spc="0" baseline="0">
          <a:ln>
            <a:noFill/>
          </a:ln>
          <a:solidFill>
            <a:srgbClr val="000000"/>
          </a:solidFill>
          <a:uFillTx/>
          <a:latin typeface="+mn-lt"/>
          <a:ea typeface="+mn-ea"/>
          <a:cs typeface="+mn-cs"/>
          <a:sym typeface="Helvetica Light"/>
        </a:defRPr>
      </a:lvl8pPr>
      <a:lvl9pPr marL="0" marR="0" indent="1147938" algn="ctr" defTabSz="366702" rtl="0" latinLnBrk="0">
        <a:lnSpc>
          <a:spcPct val="100000"/>
        </a:lnSpc>
        <a:spcBef>
          <a:spcPts val="0"/>
        </a:spcBef>
        <a:spcAft>
          <a:spcPts val="0"/>
        </a:spcAft>
        <a:buClrTx/>
        <a:buSzTx/>
        <a:buFontTx/>
        <a:buNone/>
        <a:tabLst/>
        <a:defRPr sz="5000" b="0" i="0" u="none" strike="noStrike" cap="none" spc="0" baseline="0">
          <a:ln>
            <a:noFill/>
          </a:ln>
          <a:solidFill>
            <a:srgbClr val="000000"/>
          </a:solidFill>
          <a:uFillTx/>
          <a:latin typeface="+mn-lt"/>
          <a:ea typeface="+mn-ea"/>
          <a:cs typeface="+mn-cs"/>
          <a:sym typeface="Helvetica Light"/>
        </a:defRPr>
      </a:lvl9pPr>
    </p:titleStyle>
    <p:bodyStyle>
      <a:lvl1pPr marL="279013" marR="0" indent="-279013" algn="l" defTabSz="366702" rtl="0" latinLnBrk="0">
        <a:lnSpc>
          <a:spcPct val="100000"/>
        </a:lnSpc>
        <a:spcBef>
          <a:spcPts val="2636"/>
        </a:spcBef>
        <a:spcAft>
          <a:spcPts val="0"/>
        </a:spcAft>
        <a:buClrTx/>
        <a:buSzPct val="75000"/>
        <a:buFontTx/>
        <a:buChar char="•"/>
        <a:tabLst/>
        <a:defRPr sz="2300" b="0" i="0" u="none" strike="noStrike" cap="none" spc="0" baseline="0">
          <a:ln>
            <a:noFill/>
          </a:ln>
          <a:solidFill>
            <a:srgbClr val="000000"/>
          </a:solidFill>
          <a:uFillTx/>
          <a:latin typeface="+mn-lt"/>
          <a:ea typeface="+mn-ea"/>
          <a:cs typeface="+mn-cs"/>
          <a:sym typeface="Helvetica Light"/>
        </a:defRPr>
      </a:lvl1pPr>
      <a:lvl2pPr marL="558025" marR="0" indent="-279013" algn="l" defTabSz="366702" rtl="0" latinLnBrk="0">
        <a:lnSpc>
          <a:spcPct val="100000"/>
        </a:lnSpc>
        <a:spcBef>
          <a:spcPts val="2636"/>
        </a:spcBef>
        <a:spcAft>
          <a:spcPts val="0"/>
        </a:spcAft>
        <a:buClrTx/>
        <a:buSzPct val="75000"/>
        <a:buFontTx/>
        <a:buChar char="•"/>
        <a:tabLst/>
        <a:defRPr sz="2300" b="0" i="0" u="none" strike="noStrike" cap="none" spc="0" baseline="0">
          <a:ln>
            <a:noFill/>
          </a:ln>
          <a:solidFill>
            <a:srgbClr val="000000"/>
          </a:solidFill>
          <a:uFillTx/>
          <a:latin typeface="+mn-lt"/>
          <a:ea typeface="+mn-ea"/>
          <a:cs typeface="+mn-cs"/>
          <a:sym typeface="Helvetica Light"/>
        </a:defRPr>
      </a:lvl2pPr>
      <a:lvl3pPr marL="837038" marR="0" indent="-279013" algn="l" defTabSz="366702" rtl="0" latinLnBrk="0">
        <a:lnSpc>
          <a:spcPct val="100000"/>
        </a:lnSpc>
        <a:spcBef>
          <a:spcPts val="2636"/>
        </a:spcBef>
        <a:spcAft>
          <a:spcPts val="0"/>
        </a:spcAft>
        <a:buClrTx/>
        <a:buSzPct val="75000"/>
        <a:buFontTx/>
        <a:buChar char="•"/>
        <a:tabLst/>
        <a:defRPr sz="2300" b="0" i="0" u="none" strike="noStrike" cap="none" spc="0" baseline="0">
          <a:ln>
            <a:noFill/>
          </a:ln>
          <a:solidFill>
            <a:srgbClr val="000000"/>
          </a:solidFill>
          <a:uFillTx/>
          <a:latin typeface="+mn-lt"/>
          <a:ea typeface="+mn-ea"/>
          <a:cs typeface="+mn-cs"/>
          <a:sym typeface="Helvetica Light"/>
        </a:defRPr>
      </a:lvl3pPr>
      <a:lvl4pPr marL="1116051" marR="0" indent="-279013" algn="l" defTabSz="366702" rtl="0" latinLnBrk="0">
        <a:lnSpc>
          <a:spcPct val="100000"/>
        </a:lnSpc>
        <a:spcBef>
          <a:spcPts val="2636"/>
        </a:spcBef>
        <a:spcAft>
          <a:spcPts val="0"/>
        </a:spcAft>
        <a:buClrTx/>
        <a:buSzPct val="75000"/>
        <a:buFontTx/>
        <a:buChar char="•"/>
        <a:tabLst/>
        <a:defRPr sz="2300" b="0" i="0" u="none" strike="noStrike" cap="none" spc="0" baseline="0">
          <a:ln>
            <a:noFill/>
          </a:ln>
          <a:solidFill>
            <a:srgbClr val="000000"/>
          </a:solidFill>
          <a:uFillTx/>
          <a:latin typeface="+mn-lt"/>
          <a:ea typeface="+mn-ea"/>
          <a:cs typeface="+mn-cs"/>
          <a:sym typeface="Helvetica Light"/>
        </a:defRPr>
      </a:lvl4pPr>
      <a:lvl5pPr marL="1395063" marR="0" indent="-279013" algn="l" defTabSz="366702" rtl="0" latinLnBrk="0">
        <a:lnSpc>
          <a:spcPct val="100000"/>
        </a:lnSpc>
        <a:spcBef>
          <a:spcPts val="2636"/>
        </a:spcBef>
        <a:spcAft>
          <a:spcPts val="0"/>
        </a:spcAft>
        <a:buClrTx/>
        <a:buSzPct val="75000"/>
        <a:buFontTx/>
        <a:buChar char="•"/>
        <a:tabLst/>
        <a:defRPr sz="2300" b="0" i="0" u="none" strike="noStrike" cap="none" spc="0" baseline="0">
          <a:ln>
            <a:noFill/>
          </a:ln>
          <a:solidFill>
            <a:srgbClr val="000000"/>
          </a:solidFill>
          <a:uFillTx/>
          <a:latin typeface="+mn-lt"/>
          <a:ea typeface="+mn-ea"/>
          <a:cs typeface="+mn-cs"/>
          <a:sym typeface="Helvetica Light"/>
        </a:defRPr>
      </a:lvl5pPr>
      <a:lvl6pPr marL="1674076" marR="0" indent="-279013" algn="l" defTabSz="366702" rtl="0" latinLnBrk="0">
        <a:lnSpc>
          <a:spcPct val="100000"/>
        </a:lnSpc>
        <a:spcBef>
          <a:spcPts val="2636"/>
        </a:spcBef>
        <a:spcAft>
          <a:spcPts val="0"/>
        </a:spcAft>
        <a:buClrTx/>
        <a:buSzPct val="75000"/>
        <a:buFontTx/>
        <a:buChar char="•"/>
        <a:tabLst/>
        <a:defRPr sz="2300" b="0" i="0" u="none" strike="noStrike" cap="none" spc="0" baseline="0">
          <a:ln>
            <a:noFill/>
          </a:ln>
          <a:solidFill>
            <a:srgbClr val="000000"/>
          </a:solidFill>
          <a:uFillTx/>
          <a:latin typeface="+mn-lt"/>
          <a:ea typeface="+mn-ea"/>
          <a:cs typeface="+mn-cs"/>
          <a:sym typeface="Helvetica Light"/>
        </a:defRPr>
      </a:lvl6pPr>
      <a:lvl7pPr marL="1953089" marR="0" indent="-279013" algn="l" defTabSz="366702" rtl="0" latinLnBrk="0">
        <a:lnSpc>
          <a:spcPct val="100000"/>
        </a:lnSpc>
        <a:spcBef>
          <a:spcPts val="2636"/>
        </a:spcBef>
        <a:spcAft>
          <a:spcPts val="0"/>
        </a:spcAft>
        <a:buClrTx/>
        <a:buSzPct val="75000"/>
        <a:buFontTx/>
        <a:buChar char="•"/>
        <a:tabLst/>
        <a:defRPr sz="2300" b="0" i="0" u="none" strike="noStrike" cap="none" spc="0" baseline="0">
          <a:ln>
            <a:noFill/>
          </a:ln>
          <a:solidFill>
            <a:srgbClr val="000000"/>
          </a:solidFill>
          <a:uFillTx/>
          <a:latin typeface="+mn-lt"/>
          <a:ea typeface="+mn-ea"/>
          <a:cs typeface="+mn-cs"/>
          <a:sym typeface="Helvetica Light"/>
        </a:defRPr>
      </a:lvl7pPr>
      <a:lvl8pPr marL="2232101" marR="0" indent="-279013" algn="l" defTabSz="366702" rtl="0" latinLnBrk="0">
        <a:lnSpc>
          <a:spcPct val="100000"/>
        </a:lnSpc>
        <a:spcBef>
          <a:spcPts val="2636"/>
        </a:spcBef>
        <a:spcAft>
          <a:spcPts val="0"/>
        </a:spcAft>
        <a:buClrTx/>
        <a:buSzPct val="75000"/>
        <a:buFontTx/>
        <a:buChar char="•"/>
        <a:tabLst/>
        <a:defRPr sz="2300" b="0" i="0" u="none" strike="noStrike" cap="none" spc="0" baseline="0">
          <a:ln>
            <a:noFill/>
          </a:ln>
          <a:solidFill>
            <a:srgbClr val="000000"/>
          </a:solidFill>
          <a:uFillTx/>
          <a:latin typeface="+mn-lt"/>
          <a:ea typeface="+mn-ea"/>
          <a:cs typeface="+mn-cs"/>
          <a:sym typeface="Helvetica Light"/>
        </a:defRPr>
      </a:lvl8pPr>
      <a:lvl9pPr marL="2511114" marR="0" indent="-279013" algn="l" defTabSz="366702" rtl="0" latinLnBrk="0">
        <a:lnSpc>
          <a:spcPct val="100000"/>
        </a:lnSpc>
        <a:spcBef>
          <a:spcPts val="2636"/>
        </a:spcBef>
        <a:spcAft>
          <a:spcPts val="0"/>
        </a:spcAft>
        <a:buClrTx/>
        <a:buSzPct val="75000"/>
        <a:buFontTx/>
        <a:buChar char="•"/>
        <a:tabLst/>
        <a:defRPr sz="2300" b="0" i="0" u="none" strike="noStrike" cap="none" spc="0" baseline="0">
          <a:ln>
            <a:noFill/>
          </a:ln>
          <a:solidFill>
            <a:srgbClr val="000000"/>
          </a:solidFill>
          <a:uFillTx/>
          <a:latin typeface="+mn-lt"/>
          <a:ea typeface="+mn-ea"/>
          <a:cs typeface="+mn-cs"/>
          <a:sym typeface="Helvetica Light"/>
        </a:defRPr>
      </a:lvl9pPr>
    </p:bodyStyle>
    <p:otherStyle>
      <a:lvl1pPr marL="0" marR="0" indent="0" algn="ctr" defTabSz="366702" rtl="0" latinLnBrk="0">
        <a:lnSpc>
          <a:spcPct val="100000"/>
        </a:lnSpc>
        <a:spcBef>
          <a:spcPts val="0"/>
        </a:spcBef>
        <a:spcAft>
          <a:spcPts val="0"/>
        </a:spcAft>
        <a:buClrTx/>
        <a:buSzTx/>
        <a:buFontTx/>
        <a:buNone/>
        <a:tabLst/>
        <a:defRPr sz="1100" b="0" i="0" u="none" strike="noStrike" cap="none" spc="0" baseline="0">
          <a:ln>
            <a:noFill/>
          </a:ln>
          <a:solidFill>
            <a:schemeClr val="tx1"/>
          </a:solidFill>
          <a:uFillTx/>
          <a:latin typeface="+mn-lt"/>
          <a:ea typeface="+mn-ea"/>
          <a:cs typeface="+mn-cs"/>
          <a:sym typeface="Helvetica Light"/>
        </a:defRPr>
      </a:lvl1pPr>
      <a:lvl2pPr marL="0" marR="0" indent="143492" algn="ctr" defTabSz="366702" rtl="0" latinLnBrk="0">
        <a:lnSpc>
          <a:spcPct val="100000"/>
        </a:lnSpc>
        <a:spcBef>
          <a:spcPts val="0"/>
        </a:spcBef>
        <a:spcAft>
          <a:spcPts val="0"/>
        </a:spcAft>
        <a:buClrTx/>
        <a:buSzTx/>
        <a:buFontTx/>
        <a:buNone/>
        <a:tabLst/>
        <a:defRPr sz="1100" b="0" i="0" u="none" strike="noStrike" cap="none" spc="0" baseline="0">
          <a:ln>
            <a:noFill/>
          </a:ln>
          <a:solidFill>
            <a:schemeClr val="tx1"/>
          </a:solidFill>
          <a:uFillTx/>
          <a:latin typeface="+mn-lt"/>
          <a:ea typeface="+mn-ea"/>
          <a:cs typeface="+mn-cs"/>
          <a:sym typeface="Helvetica Light"/>
        </a:defRPr>
      </a:lvl2pPr>
      <a:lvl3pPr marL="0" marR="0" indent="286984" algn="ctr" defTabSz="366702" rtl="0" latinLnBrk="0">
        <a:lnSpc>
          <a:spcPct val="100000"/>
        </a:lnSpc>
        <a:spcBef>
          <a:spcPts val="0"/>
        </a:spcBef>
        <a:spcAft>
          <a:spcPts val="0"/>
        </a:spcAft>
        <a:buClrTx/>
        <a:buSzTx/>
        <a:buFontTx/>
        <a:buNone/>
        <a:tabLst/>
        <a:defRPr sz="1100" b="0" i="0" u="none" strike="noStrike" cap="none" spc="0" baseline="0">
          <a:ln>
            <a:noFill/>
          </a:ln>
          <a:solidFill>
            <a:schemeClr val="tx1"/>
          </a:solidFill>
          <a:uFillTx/>
          <a:latin typeface="+mn-lt"/>
          <a:ea typeface="+mn-ea"/>
          <a:cs typeface="+mn-cs"/>
          <a:sym typeface="Helvetica Light"/>
        </a:defRPr>
      </a:lvl3pPr>
      <a:lvl4pPr marL="0" marR="0" indent="430477" algn="ctr" defTabSz="366702" rtl="0" latinLnBrk="0">
        <a:lnSpc>
          <a:spcPct val="100000"/>
        </a:lnSpc>
        <a:spcBef>
          <a:spcPts val="0"/>
        </a:spcBef>
        <a:spcAft>
          <a:spcPts val="0"/>
        </a:spcAft>
        <a:buClrTx/>
        <a:buSzTx/>
        <a:buFontTx/>
        <a:buNone/>
        <a:tabLst/>
        <a:defRPr sz="1100" b="0" i="0" u="none" strike="noStrike" cap="none" spc="0" baseline="0">
          <a:ln>
            <a:noFill/>
          </a:ln>
          <a:solidFill>
            <a:schemeClr val="tx1"/>
          </a:solidFill>
          <a:uFillTx/>
          <a:latin typeface="+mn-lt"/>
          <a:ea typeface="+mn-ea"/>
          <a:cs typeface="+mn-cs"/>
          <a:sym typeface="Helvetica Light"/>
        </a:defRPr>
      </a:lvl4pPr>
      <a:lvl5pPr marL="0" marR="0" indent="573969" algn="ctr" defTabSz="366702" rtl="0" latinLnBrk="0">
        <a:lnSpc>
          <a:spcPct val="100000"/>
        </a:lnSpc>
        <a:spcBef>
          <a:spcPts val="0"/>
        </a:spcBef>
        <a:spcAft>
          <a:spcPts val="0"/>
        </a:spcAft>
        <a:buClrTx/>
        <a:buSzTx/>
        <a:buFontTx/>
        <a:buNone/>
        <a:tabLst/>
        <a:defRPr sz="1100" b="0" i="0" u="none" strike="noStrike" cap="none" spc="0" baseline="0">
          <a:ln>
            <a:noFill/>
          </a:ln>
          <a:solidFill>
            <a:schemeClr val="tx1"/>
          </a:solidFill>
          <a:uFillTx/>
          <a:latin typeface="+mn-lt"/>
          <a:ea typeface="+mn-ea"/>
          <a:cs typeface="+mn-cs"/>
          <a:sym typeface="Helvetica Light"/>
        </a:defRPr>
      </a:lvl5pPr>
      <a:lvl6pPr marL="0" marR="0" indent="717461" algn="ctr" defTabSz="366702" rtl="0" latinLnBrk="0">
        <a:lnSpc>
          <a:spcPct val="100000"/>
        </a:lnSpc>
        <a:spcBef>
          <a:spcPts val="0"/>
        </a:spcBef>
        <a:spcAft>
          <a:spcPts val="0"/>
        </a:spcAft>
        <a:buClrTx/>
        <a:buSzTx/>
        <a:buFontTx/>
        <a:buNone/>
        <a:tabLst/>
        <a:defRPr sz="1100" b="0" i="0" u="none" strike="noStrike" cap="none" spc="0" baseline="0">
          <a:ln>
            <a:noFill/>
          </a:ln>
          <a:solidFill>
            <a:schemeClr val="tx1"/>
          </a:solidFill>
          <a:uFillTx/>
          <a:latin typeface="+mn-lt"/>
          <a:ea typeface="+mn-ea"/>
          <a:cs typeface="+mn-cs"/>
          <a:sym typeface="Helvetica Light"/>
        </a:defRPr>
      </a:lvl6pPr>
      <a:lvl7pPr marL="0" marR="0" indent="860953" algn="ctr" defTabSz="366702" rtl="0" latinLnBrk="0">
        <a:lnSpc>
          <a:spcPct val="100000"/>
        </a:lnSpc>
        <a:spcBef>
          <a:spcPts val="0"/>
        </a:spcBef>
        <a:spcAft>
          <a:spcPts val="0"/>
        </a:spcAft>
        <a:buClrTx/>
        <a:buSzTx/>
        <a:buFontTx/>
        <a:buNone/>
        <a:tabLst/>
        <a:defRPr sz="1100" b="0" i="0" u="none" strike="noStrike" cap="none" spc="0" baseline="0">
          <a:ln>
            <a:noFill/>
          </a:ln>
          <a:solidFill>
            <a:schemeClr val="tx1"/>
          </a:solidFill>
          <a:uFillTx/>
          <a:latin typeface="+mn-lt"/>
          <a:ea typeface="+mn-ea"/>
          <a:cs typeface="+mn-cs"/>
          <a:sym typeface="Helvetica Light"/>
        </a:defRPr>
      </a:lvl7pPr>
      <a:lvl8pPr marL="0" marR="0" indent="1004446" algn="ctr" defTabSz="366702" rtl="0" latinLnBrk="0">
        <a:lnSpc>
          <a:spcPct val="100000"/>
        </a:lnSpc>
        <a:spcBef>
          <a:spcPts val="0"/>
        </a:spcBef>
        <a:spcAft>
          <a:spcPts val="0"/>
        </a:spcAft>
        <a:buClrTx/>
        <a:buSzTx/>
        <a:buFontTx/>
        <a:buNone/>
        <a:tabLst/>
        <a:defRPr sz="1100" b="0" i="0" u="none" strike="noStrike" cap="none" spc="0" baseline="0">
          <a:ln>
            <a:noFill/>
          </a:ln>
          <a:solidFill>
            <a:schemeClr val="tx1"/>
          </a:solidFill>
          <a:uFillTx/>
          <a:latin typeface="+mn-lt"/>
          <a:ea typeface="+mn-ea"/>
          <a:cs typeface="+mn-cs"/>
          <a:sym typeface="Helvetica Light"/>
        </a:defRPr>
      </a:lvl8pPr>
      <a:lvl9pPr marL="0" marR="0" indent="1147938" algn="ctr" defTabSz="366702" rtl="0" latinLnBrk="0">
        <a:lnSpc>
          <a:spcPct val="100000"/>
        </a:lnSpc>
        <a:spcBef>
          <a:spcPts val="0"/>
        </a:spcBef>
        <a:spcAft>
          <a:spcPts val="0"/>
        </a:spcAft>
        <a:buClrTx/>
        <a:buSzTx/>
        <a:buFontTx/>
        <a:buNone/>
        <a:tabLst/>
        <a:defRPr sz="1100" b="0" i="0" u="none" strike="noStrike" cap="none" spc="0" baseline="0">
          <a:ln>
            <a:noFill/>
          </a:ln>
          <a:solidFill>
            <a:schemeClr val="tx1"/>
          </a:solidFill>
          <a:uFillTx/>
          <a:latin typeface="+mn-lt"/>
          <a:ea typeface="+mn-ea"/>
          <a:cs typeface="+mn-cs"/>
          <a:sym typeface="Helvetica Light"/>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6.xml"/><Relationship Id="rId5" Type="http://schemas.openxmlformats.org/officeDocument/2006/relationships/slide" Target="slide27.xml"/><Relationship Id="rId4" Type="http://schemas.openxmlformats.org/officeDocument/2006/relationships/hyperlink" Target="http://bit.ly/coreada"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3" Type="http://schemas.openxmlformats.org/officeDocument/2006/relationships/hyperlink" Target="https://docs.google.com/forms/d/1zJWjQjDBVckOGUMvMUh2bOYacjDWT8eLC1OWvYZEClc/prefill" TargetMode="External"/><Relationship Id="rId2" Type="http://schemas.openxmlformats.org/officeDocument/2006/relationships/hyperlink" Target="http://bit.ly/coreada" TargetMode="External"/><Relationship Id="rId1" Type="http://schemas.openxmlformats.org/officeDocument/2006/relationships/slideLayout" Target="../slideLayouts/slideLayout14.xml"/><Relationship Id="rId4" Type="http://schemas.openxmlformats.org/officeDocument/2006/relationships/hyperlink" Target="https://analyse.kmi.open.ac.uk/open_dataset" TargetMode="Externa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6.xml"/><Relationship Id="rId4" Type="http://schemas.openxmlformats.org/officeDocument/2006/relationships/image" Target="../media/image8.tiff"/></Relationships>
</file>

<file path=ppt/slides/_rels/slide7.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Shape 141"/>
          <p:cNvSpPr>
            <a:spLocks noGrp="1"/>
          </p:cNvSpPr>
          <p:nvPr>
            <p:ph type="ctrTitle"/>
          </p:nvPr>
        </p:nvSpPr>
        <p:spPr>
          <a:xfrm>
            <a:off x="892969" y="1191480"/>
            <a:ext cx="7358063" cy="1741290"/>
          </a:xfrm>
          <a:prstGeom prst="rect">
            <a:avLst/>
          </a:prstGeom>
        </p:spPr>
        <p:txBody>
          <a:bodyPr>
            <a:normAutofit fontScale="90000"/>
          </a:bodyPr>
          <a:lstStyle/>
          <a:p>
            <a:pPr defTabSz="245691">
              <a:defRPr sz="5360"/>
            </a:pPr>
            <a:r>
              <a:rPr dirty="0"/>
              <a:t>Des usages de lecture à la </a:t>
            </a:r>
            <a:r>
              <a:rPr dirty="0" err="1"/>
              <a:t>réingénierie</a:t>
            </a:r>
            <a:r>
              <a:rPr dirty="0"/>
              <a:t> des </a:t>
            </a:r>
            <a:r>
              <a:rPr dirty="0" err="1"/>
              <a:t>cours</a:t>
            </a:r>
            <a:endParaRPr dirty="0"/>
          </a:p>
          <a:p>
            <a:pPr defTabSz="245691">
              <a:defRPr sz="2479" i="1">
                <a:latin typeface="Helvetica"/>
                <a:ea typeface="Helvetica"/>
                <a:cs typeface="Helvetica"/>
                <a:sym typeface="Helvetica"/>
              </a:defRPr>
            </a:pPr>
            <a:endParaRPr dirty="0"/>
          </a:p>
          <a:p>
            <a:pPr defTabSz="245691">
              <a:defRPr sz="3953" i="1">
                <a:latin typeface="Helvetica"/>
                <a:ea typeface="Helvetica"/>
                <a:cs typeface="Helvetica"/>
                <a:sym typeface="Helvetica"/>
              </a:defRPr>
            </a:pPr>
            <a:r>
              <a:rPr dirty="0" err="1"/>
              <a:t>Vers</a:t>
            </a:r>
            <a:r>
              <a:rPr dirty="0"/>
              <a:t> des tableaux de </a:t>
            </a:r>
            <a:r>
              <a:rPr dirty="0" err="1"/>
              <a:t>bord</a:t>
            </a:r>
            <a:r>
              <a:rPr dirty="0"/>
              <a:t> </a:t>
            </a:r>
            <a:r>
              <a:rPr dirty="0" err="1"/>
              <a:t>auteurs</a:t>
            </a:r>
            <a:r>
              <a:rPr dirty="0"/>
              <a:t> </a:t>
            </a:r>
            <a:br>
              <a:rPr dirty="0"/>
            </a:br>
            <a:r>
              <a:rPr dirty="0" err="1"/>
              <a:t>sur</a:t>
            </a:r>
            <a:r>
              <a:rPr dirty="0"/>
              <a:t> la </a:t>
            </a:r>
            <a:r>
              <a:rPr dirty="0" err="1"/>
              <a:t>plateforme</a:t>
            </a:r>
            <a:r>
              <a:rPr dirty="0"/>
              <a:t> </a:t>
            </a:r>
            <a:r>
              <a:rPr dirty="0" err="1"/>
              <a:t>Openclassrooms</a:t>
            </a:r>
            <a:endParaRPr dirty="0"/>
          </a:p>
        </p:txBody>
      </p:sp>
      <p:sp>
        <p:nvSpPr>
          <p:cNvPr id="142" name="Shape 142"/>
          <p:cNvSpPr>
            <a:spLocks noGrp="1"/>
          </p:cNvSpPr>
          <p:nvPr>
            <p:ph type="subTitle" sz="quarter" idx="1"/>
          </p:nvPr>
        </p:nvSpPr>
        <p:spPr>
          <a:xfrm>
            <a:off x="893121" y="3599370"/>
            <a:ext cx="7529514" cy="427830"/>
          </a:xfrm>
          <a:prstGeom prst="rect">
            <a:avLst/>
          </a:prstGeom>
        </p:spPr>
        <p:txBody>
          <a:bodyPr>
            <a:normAutofit fontScale="62500" lnSpcReduction="20000"/>
          </a:bodyPr>
          <a:lstStyle/>
          <a:p>
            <a:pPr>
              <a:defRPr sz="2100"/>
            </a:pPr>
            <a:r>
              <a:rPr b="1">
                <a:latin typeface="Helvetica"/>
                <a:ea typeface="Helvetica"/>
                <a:cs typeface="Helvetica"/>
                <a:sym typeface="Helvetica"/>
              </a:rPr>
              <a:t>Yannick Prié</a:t>
            </a:r>
            <a:r>
              <a:t> </a:t>
            </a:r>
          </a:p>
          <a:p>
            <a:pPr>
              <a:defRPr sz="2100"/>
            </a:pPr>
            <a:r>
              <a:t>LS2N UMR 6004 - Université de Nantes </a:t>
            </a:r>
          </a:p>
        </p:txBody>
      </p:sp>
      <p:sp>
        <p:nvSpPr>
          <p:cNvPr id="143" name="Shape 143"/>
          <p:cNvSpPr/>
          <p:nvPr/>
        </p:nvSpPr>
        <p:spPr>
          <a:xfrm>
            <a:off x="892969" y="4907390"/>
            <a:ext cx="7358063" cy="227708"/>
          </a:xfrm>
          <a:prstGeom prst="rect">
            <a:avLst/>
          </a:prstGeom>
          <a:ln w="12700">
            <a:miter lim="400000"/>
          </a:ln>
          <a:extLst>
            <a:ext uri="{C572A759-6A51-4108-AA02-DFA0A04FC94B}">
              <ma14:wrappingTextBoxFlag xmlns:ma14="http://schemas.microsoft.com/office/mac/drawingml/2011/main" xmlns="" val="1"/>
            </a:ext>
          </a:extLst>
        </p:spPr>
        <p:txBody>
          <a:bodyPr lIns="31887" tIns="31887" rIns="31887" bIns="31887" anchor="ctr">
            <a:normAutofit fontScale="92500" lnSpcReduction="20000"/>
          </a:bodyPr>
          <a:lstStyle>
            <a:lvl1pPr>
              <a:defRPr sz="1300" i="1">
                <a:latin typeface="Helvetica"/>
                <a:ea typeface="Helvetica"/>
                <a:cs typeface="Helvetica"/>
                <a:sym typeface="Helvetica"/>
              </a:defRPr>
            </a:lvl1pPr>
          </a:lstStyle>
          <a:p>
            <a:r>
              <a:t>UBL - UTICE - Les learning analytics : quand le big data s'intéresse à l’éducation - 19 janvier 2017</a:t>
            </a:r>
          </a:p>
        </p:txBody>
      </p:sp>
      <p:sp>
        <p:nvSpPr>
          <p:cNvPr id="144" name="Shape 144"/>
          <p:cNvSpPr/>
          <p:nvPr/>
        </p:nvSpPr>
        <p:spPr>
          <a:xfrm>
            <a:off x="1544591" y="4030596"/>
            <a:ext cx="6054819" cy="649172"/>
          </a:xfrm>
          <a:prstGeom prst="rect">
            <a:avLst/>
          </a:prstGeom>
          <a:ln w="12700">
            <a:miter lim="400000"/>
          </a:ln>
          <a:extLst>
            <a:ext uri="{C572A759-6A51-4108-AA02-DFA0A04FC94B}">
              <ma14:wrappingTextBoxFlag xmlns:ma14="http://schemas.microsoft.com/office/mac/drawingml/2011/main" xmlns="" val="1"/>
            </a:ext>
          </a:extLst>
        </p:spPr>
        <p:txBody>
          <a:bodyPr wrap="none" lIns="31887" tIns="31887" rIns="31887" bIns="31887" anchor="ctr">
            <a:spAutoFit/>
          </a:bodyPr>
          <a:lstStyle/>
          <a:p>
            <a:pPr>
              <a:defRPr sz="1900"/>
            </a:pPr>
            <a:r>
              <a:t>Thèse de </a:t>
            </a:r>
            <a:r>
              <a:rPr b="1">
                <a:latin typeface="Helvetica"/>
                <a:ea typeface="Helvetica"/>
                <a:cs typeface="Helvetica"/>
                <a:sym typeface="Helvetica"/>
              </a:rPr>
              <a:t>Madjid Sadallah</a:t>
            </a:r>
            <a:r>
              <a:t> (Université de Bejaïa), </a:t>
            </a:r>
          </a:p>
          <a:p>
            <a:pPr>
              <a:defRPr sz="1900"/>
            </a:pPr>
            <a:r>
              <a:t>co-encadrée par </a:t>
            </a:r>
            <a:r>
              <a:rPr b="1">
                <a:latin typeface="Helvetica"/>
                <a:ea typeface="Helvetica"/>
                <a:cs typeface="Helvetica"/>
                <a:sym typeface="Helvetica"/>
              </a:rPr>
              <a:t>Benoit Encelle</a:t>
            </a:r>
            <a:r>
              <a:t> (Université de Lyon 1)</a:t>
            </a:r>
          </a:p>
        </p:txBody>
      </p:sp>
      <p:pic>
        <p:nvPicPr>
          <p:cNvPr id="145" name="pasted-image-filtered.png"/>
          <p:cNvPicPr>
            <a:picLocks noChangeAspect="1"/>
          </p:cNvPicPr>
          <p:nvPr/>
        </p:nvPicPr>
        <p:blipFill>
          <a:blip r:embed="rId2" cstate="print">
            <a:extLst/>
          </a:blip>
          <a:srcRect l="8855" t="18264" r="1052" b="60558"/>
          <a:stretch>
            <a:fillRect/>
          </a:stretch>
        </p:blipFill>
        <p:spPr>
          <a:xfrm>
            <a:off x="15348" y="-9615"/>
            <a:ext cx="9113216" cy="821771"/>
          </a:xfrm>
          <a:prstGeom prst="rect">
            <a:avLst/>
          </a:prstGeom>
          <a:ln w="12700">
            <a:miter lim="400000"/>
          </a:ln>
        </p:spPr>
      </p:pic>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 name="Shape 194"/>
          <p:cNvSpPr>
            <a:spLocks noGrp="1"/>
          </p:cNvSpPr>
          <p:nvPr>
            <p:ph type="title"/>
          </p:nvPr>
        </p:nvSpPr>
        <p:spPr>
          <a:xfrm>
            <a:off x="397051" y="1497"/>
            <a:ext cx="8349900" cy="1138536"/>
          </a:xfrm>
          <a:prstGeom prst="rect">
            <a:avLst/>
          </a:prstGeom>
        </p:spPr>
        <p:txBody>
          <a:bodyPr>
            <a:normAutofit fontScale="90000"/>
          </a:bodyPr>
          <a:lstStyle>
            <a:lvl1pPr defTabSz="508254">
              <a:defRPr sz="6960"/>
            </a:lvl1pPr>
          </a:lstStyle>
          <a:p>
            <a:r>
              <a:t>Calcul de sessions de lecture</a:t>
            </a:r>
          </a:p>
        </p:txBody>
      </p:sp>
      <p:sp>
        <p:nvSpPr>
          <p:cNvPr id="195" name="Shape 195"/>
          <p:cNvSpPr>
            <a:spLocks noGrp="1"/>
          </p:cNvSpPr>
          <p:nvPr>
            <p:ph type="body" idx="1"/>
          </p:nvPr>
        </p:nvSpPr>
        <p:spPr>
          <a:xfrm>
            <a:off x="288844" y="2417960"/>
            <a:ext cx="8785146" cy="2538081"/>
          </a:xfrm>
          <a:prstGeom prst="rect">
            <a:avLst/>
          </a:prstGeom>
        </p:spPr>
        <p:txBody>
          <a:bodyPr>
            <a:normAutofit fontScale="55000" lnSpcReduction="20000"/>
          </a:bodyPr>
          <a:lstStyle/>
          <a:p>
            <a:pPr defTabSz="282360">
              <a:spcBef>
                <a:spcPts val="2009"/>
              </a:spcBef>
              <a:defRPr sz="2772"/>
            </a:pPr>
            <a:r>
              <a:rPr dirty="0" err="1"/>
              <a:t>Découpent</a:t>
            </a:r>
            <a:r>
              <a:rPr dirty="0"/>
              <a:t> </a:t>
            </a:r>
            <a:r>
              <a:rPr dirty="0" err="1"/>
              <a:t>l’activité</a:t>
            </a:r>
            <a:r>
              <a:rPr dirty="0"/>
              <a:t> d’un </a:t>
            </a:r>
            <a:r>
              <a:rPr dirty="0" err="1"/>
              <a:t>apprenant</a:t>
            </a:r>
            <a:r>
              <a:rPr dirty="0"/>
              <a:t> en </a:t>
            </a:r>
            <a:r>
              <a:rPr dirty="0">
                <a:solidFill>
                  <a:schemeClr val="accent5"/>
                </a:solidFill>
              </a:rPr>
              <a:t>segments </a:t>
            </a:r>
            <a:r>
              <a:rPr dirty="0" err="1">
                <a:solidFill>
                  <a:schemeClr val="accent5"/>
                </a:solidFill>
              </a:rPr>
              <a:t>significatifs</a:t>
            </a:r>
            <a:endParaRPr dirty="0">
              <a:solidFill>
                <a:schemeClr val="accent5"/>
              </a:solidFill>
            </a:endParaRPr>
          </a:p>
          <a:p>
            <a:pPr marL="429679" lvl="1" indent="-214839" defTabSz="282360">
              <a:spcBef>
                <a:spcPts val="2009"/>
              </a:spcBef>
              <a:defRPr sz="2772"/>
            </a:pPr>
            <a:r>
              <a:rPr dirty="0"/>
              <a:t>lecture du </a:t>
            </a:r>
            <a:r>
              <a:rPr dirty="0" err="1"/>
              <a:t>cours</a:t>
            </a:r>
            <a:r>
              <a:rPr dirty="0"/>
              <a:t> </a:t>
            </a:r>
            <a:r>
              <a:rPr dirty="0" err="1"/>
              <a:t>estimée</a:t>
            </a:r>
            <a:r>
              <a:rPr dirty="0"/>
              <a:t> continue (</a:t>
            </a:r>
            <a:r>
              <a:rPr dirty="0" err="1"/>
              <a:t>Sadallah</a:t>
            </a:r>
            <a:r>
              <a:rPr dirty="0"/>
              <a:t> et al. 2015)</a:t>
            </a:r>
          </a:p>
          <a:p>
            <a:pPr marL="644519" lvl="2" indent="-214839" defTabSz="282360">
              <a:spcBef>
                <a:spcPts val="2009"/>
              </a:spcBef>
              <a:defRPr sz="2772"/>
            </a:pPr>
            <a:r>
              <a:rPr dirty="0"/>
              <a:t>cf. </a:t>
            </a:r>
            <a:r>
              <a:rPr dirty="0" err="1"/>
              <a:t>problème</a:t>
            </a:r>
            <a:r>
              <a:rPr dirty="0"/>
              <a:t> du time-on-task (</a:t>
            </a:r>
            <a:r>
              <a:rPr dirty="0" err="1"/>
              <a:t>Kovanovic</a:t>
            </a:r>
            <a:r>
              <a:rPr dirty="0"/>
              <a:t> et al., 2015)</a:t>
            </a:r>
          </a:p>
          <a:p>
            <a:pPr defTabSz="282360">
              <a:spcBef>
                <a:spcPts val="2009"/>
              </a:spcBef>
              <a:defRPr sz="2772"/>
            </a:pPr>
            <a:r>
              <a:rPr dirty="0" err="1"/>
              <a:t>Méthode</a:t>
            </a:r>
            <a:endParaRPr dirty="0"/>
          </a:p>
          <a:p>
            <a:pPr marL="613828" lvl="1" indent="-306914" defTabSz="282360">
              <a:spcBef>
                <a:spcPts val="2009"/>
              </a:spcBef>
              <a:buSzPct val="100000"/>
              <a:buAutoNum type="arabicPeriod"/>
              <a:defRPr sz="2772"/>
            </a:pPr>
            <a:r>
              <a:rPr dirty="0" err="1"/>
              <a:t>calcul</a:t>
            </a:r>
            <a:r>
              <a:rPr dirty="0"/>
              <a:t> à </a:t>
            </a:r>
            <a:r>
              <a:rPr dirty="0" err="1"/>
              <a:t>partir</a:t>
            </a:r>
            <a:r>
              <a:rPr dirty="0"/>
              <a:t> d’un </a:t>
            </a:r>
            <a:r>
              <a:rPr dirty="0" err="1"/>
              <a:t>seuil</a:t>
            </a:r>
            <a:r>
              <a:rPr dirty="0"/>
              <a:t> de temps de lecture maximal pour un </a:t>
            </a:r>
            <a:r>
              <a:rPr dirty="0" err="1"/>
              <a:t>chapitre</a:t>
            </a:r>
            <a:endParaRPr dirty="0"/>
          </a:p>
          <a:p>
            <a:pPr marL="613828" lvl="1" indent="-306914" defTabSz="282360">
              <a:spcBef>
                <a:spcPts val="2009"/>
              </a:spcBef>
              <a:buSzPct val="100000"/>
              <a:buAutoNum type="arabicPeriod"/>
              <a:defRPr sz="2772"/>
            </a:pPr>
            <a:r>
              <a:rPr dirty="0"/>
              <a:t>session = </a:t>
            </a:r>
            <a:r>
              <a:rPr dirty="0" err="1"/>
              <a:t>séquences</a:t>
            </a:r>
            <a:r>
              <a:rPr dirty="0"/>
              <a:t> de lectures de </a:t>
            </a:r>
            <a:r>
              <a:rPr dirty="0" err="1"/>
              <a:t>chapitres</a:t>
            </a:r>
            <a:r>
              <a:rPr dirty="0"/>
              <a:t> &lt; aux </a:t>
            </a:r>
            <a:r>
              <a:rPr dirty="0" err="1"/>
              <a:t>seuils</a:t>
            </a:r>
            <a:r>
              <a:rPr dirty="0"/>
              <a:t>  </a:t>
            </a:r>
          </a:p>
        </p:txBody>
      </p:sp>
      <p:pic>
        <p:nvPicPr>
          <p:cNvPr id="196" name="pasted-image.tiff"/>
          <p:cNvPicPr>
            <a:picLocks noChangeAspect="1"/>
          </p:cNvPicPr>
          <p:nvPr/>
        </p:nvPicPr>
        <p:blipFill>
          <a:blip r:embed="rId3" cstate="print">
            <a:extLst/>
          </a:blip>
          <a:stretch>
            <a:fillRect/>
          </a:stretch>
        </p:blipFill>
        <p:spPr>
          <a:xfrm>
            <a:off x="3424535" y="1079886"/>
            <a:ext cx="2294930" cy="1091655"/>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95">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195">
                                            <p:txEl>
                                              <p:pRg st="0" end="0"/>
                                            </p:txEl>
                                          </p:spTgt>
                                        </p:tgtEl>
                                        <p:attrNameLst>
                                          <p:attrName>style.visibility</p:attrName>
                                        </p:attrNameLst>
                                      </p:cBhvr>
                                      <p:to>
                                        <p:strVal val="visible"/>
                                      </p:to>
                                    </p:set>
                                  </p:childTnLst>
                                </p:cTn>
                              </p:par>
                              <p:par>
                                <p:cTn id="9" presetID="1" presetClass="entr" presetSubtype="0" fill="hold" grpId="1" nodeType="withEffect">
                                  <p:stCondLst>
                                    <p:cond delay="0"/>
                                  </p:stCondLst>
                                  <p:iterate>
                                    <p:tmAbs val="0"/>
                                  </p:iterate>
                                  <p:childTnLst>
                                    <p:set>
                                      <p:cBhvr>
                                        <p:cTn id="10" fill="hold"/>
                                        <p:tgtEl>
                                          <p:spTgt spid="195">
                                            <p:txEl>
                                              <p:pRg st="1" end="1"/>
                                            </p:txEl>
                                          </p:spTgt>
                                        </p:tgtEl>
                                        <p:attrNameLst>
                                          <p:attrName>style.visibility</p:attrName>
                                        </p:attrNameLst>
                                      </p:cBhvr>
                                      <p:to>
                                        <p:strVal val="visible"/>
                                      </p:to>
                                    </p:set>
                                  </p:childTnLst>
                                </p:cTn>
                              </p:par>
                              <p:par>
                                <p:cTn id="11" presetID="1" presetClass="entr" presetSubtype="0" fill="hold" grpId="1" nodeType="withEffect">
                                  <p:stCondLst>
                                    <p:cond delay="0"/>
                                  </p:stCondLst>
                                  <p:iterate>
                                    <p:tmAbs val="0"/>
                                  </p:iterate>
                                  <p:childTnLst>
                                    <p:set>
                                      <p:cBhvr>
                                        <p:cTn id="12" fill="hold"/>
                                        <p:tgtEl>
                                          <p:spTgt spid="195">
                                            <p:txEl>
                                              <p:pRg st="2" end="2"/>
                                            </p:txEl>
                                          </p:spTgt>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grpId="1" nodeType="afterEffect">
                                  <p:stCondLst>
                                    <p:cond delay="0"/>
                                  </p:stCondLst>
                                  <p:iterate>
                                    <p:tmAbs val="0"/>
                                  </p:iterate>
                                  <p:childTnLst>
                                    <p:set>
                                      <p:cBhvr>
                                        <p:cTn id="15" fill="hold"/>
                                        <p:tgtEl>
                                          <p:spTgt spid="195">
                                            <p:txEl>
                                              <p:pRg st="3" end="3"/>
                                            </p:txEl>
                                          </p:spTgt>
                                        </p:tgtEl>
                                        <p:attrNameLst>
                                          <p:attrName>style.visibility</p:attrName>
                                        </p:attrNameLst>
                                      </p:cBhvr>
                                      <p:to>
                                        <p:strVal val="visible"/>
                                      </p:to>
                                    </p:set>
                                  </p:childTnLst>
                                </p:cTn>
                              </p:par>
                              <p:par>
                                <p:cTn id="16" presetID="1" presetClass="entr" presetSubtype="0" fill="hold" grpId="1" nodeType="withEffect">
                                  <p:stCondLst>
                                    <p:cond delay="0"/>
                                  </p:stCondLst>
                                  <p:iterate>
                                    <p:tmAbs val="0"/>
                                  </p:iterate>
                                  <p:childTnLst>
                                    <p:set>
                                      <p:cBhvr>
                                        <p:cTn id="17" fill="hold"/>
                                        <p:tgtEl>
                                          <p:spTgt spid="195">
                                            <p:txEl>
                                              <p:pRg st="4" end="4"/>
                                            </p:txEl>
                                          </p:spTgt>
                                        </p:tgtEl>
                                        <p:attrNameLst>
                                          <p:attrName>style.visibility</p:attrName>
                                        </p:attrNameLst>
                                      </p:cBhvr>
                                      <p:to>
                                        <p:strVal val="visible"/>
                                      </p:to>
                                    </p:set>
                                  </p:childTnLst>
                                </p:cTn>
                              </p:par>
                              <p:par>
                                <p:cTn id="18" presetID="1" presetClass="entr" presetSubtype="0" fill="hold" grpId="1" nodeType="withEffect">
                                  <p:stCondLst>
                                    <p:cond delay="0"/>
                                  </p:stCondLst>
                                  <p:iterate>
                                    <p:tmAbs val="0"/>
                                  </p:iterate>
                                  <p:childTnLst>
                                    <p:set>
                                      <p:cBhvr>
                                        <p:cTn id="19" fill="hold"/>
                                        <p:tgtEl>
                                          <p:spTgt spid="19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5" grpId="1" build="p" animBg="1" advAuto="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 name="Shape 200"/>
          <p:cNvSpPr>
            <a:spLocks noGrp="1"/>
          </p:cNvSpPr>
          <p:nvPr>
            <p:ph type="title"/>
          </p:nvPr>
        </p:nvSpPr>
        <p:spPr>
          <a:xfrm>
            <a:off x="669727" y="234404"/>
            <a:ext cx="7804547" cy="730491"/>
          </a:xfrm>
          <a:prstGeom prst="rect">
            <a:avLst/>
          </a:prstGeom>
        </p:spPr>
        <p:txBody>
          <a:bodyPr>
            <a:normAutofit fontScale="90000"/>
          </a:bodyPr>
          <a:lstStyle/>
          <a:p>
            <a:r>
              <a:t>Classes d’indicateurs</a:t>
            </a:r>
          </a:p>
        </p:txBody>
      </p:sp>
      <p:sp>
        <p:nvSpPr>
          <p:cNvPr id="201" name="Shape 201"/>
          <p:cNvSpPr>
            <a:spLocks noGrp="1"/>
          </p:cNvSpPr>
          <p:nvPr>
            <p:ph type="body" idx="1"/>
          </p:nvPr>
        </p:nvSpPr>
        <p:spPr>
          <a:xfrm>
            <a:off x="669727" y="2286532"/>
            <a:ext cx="8237183" cy="2408136"/>
          </a:xfrm>
          <a:prstGeom prst="rect">
            <a:avLst/>
          </a:prstGeom>
        </p:spPr>
        <p:txBody>
          <a:bodyPr>
            <a:normAutofit fontScale="62500" lnSpcReduction="20000"/>
          </a:bodyPr>
          <a:lstStyle/>
          <a:p>
            <a:pPr defTabSz="330031">
              <a:spcBef>
                <a:spcPts val="2322"/>
              </a:spcBef>
              <a:defRPr sz="3239"/>
            </a:pPr>
            <a:r>
              <a:rPr dirty="0" err="1">
                <a:solidFill>
                  <a:schemeClr val="accent5"/>
                </a:solidFill>
              </a:rPr>
              <a:t>Indicateurs</a:t>
            </a:r>
            <a:r>
              <a:rPr dirty="0">
                <a:solidFill>
                  <a:schemeClr val="accent5"/>
                </a:solidFill>
              </a:rPr>
              <a:t> de lecture simple</a:t>
            </a:r>
            <a:r>
              <a:rPr dirty="0"/>
              <a:t> : </a:t>
            </a:r>
            <a:r>
              <a:rPr dirty="0" err="1"/>
              <a:t>toutes</a:t>
            </a:r>
            <a:r>
              <a:rPr dirty="0"/>
              <a:t> les lectures d’un granule </a:t>
            </a:r>
          </a:p>
          <a:p>
            <a:pPr defTabSz="330031">
              <a:spcBef>
                <a:spcPts val="2322"/>
              </a:spcBef>
              <a:defRPr sz="3239"/>
            </a:pPr>
            <a:r>
              <a:rPr dirty="0" err="1">
                <a:solidFill>
                  <a:schemeClr val="accent5"/>
                </a:solidFill>
              </a:rPr>
              <a:t>Indicateurs</a:t>
            </a:r>
            <a:r>
              <a:rPr dirty="0">
                <a:solidFill>
                  <a:schemeClr val="accent5"/>
                </a:solidFill>
              </a:rPr>
              <a:t> de </a:t>
            </a:r>
            <a:r>
              <a:rPr dirty="0" err="1">
                <a:solidFill>
                  <a:schemeClr val="accent5"/>
                </a:solidFill>
              </a:rPr>
              <a:t>relecture</a:t>
            </a:r>
            <a:r>
              <a:rPr dirty="0">
                <a:solidFill>
                  <a:schemeClr val="accent5"/>
                </a:solidFill>
              </a:rPr>
              <a:t> </a:t>
            </a:r>
            <a:r>
              <a:rPr dirty="0"/>
              <a:t>: </a:t>
            </a:r>
            <a:r>
              <a:rPr dirty="0" err="1"/>
              <a:t>accès</a:t>
            </a:r>
            <a:r>
              <a:rPr dirty="0"/>
              <a:t> </a:t>
            </a:r>
            <a:r>
              <a:rPr dirty="0" err="1"/>
              <a:t>secondaires</a:t>
            </a:r>
            <a:r>
              <a:rPr dirty="0"/>
              <a:t> </a:t>
            </a:r>
          </a:p>
          <a:p>
            <a:pPr defTabSz="330031">
              <a:spcBef>
                <a:spcPts val="2322"/>
              </a:spcBef>
              <a:defRPr sz="3239"/>
            </a:pPr>
            <a:r>
              <a:rPr dirty="0" err="1">
                <a:solidFill>
                  <a:schemeClr val="accent5"/>
                </a:solidFill>
              </a:rPr>
              <a:t>Indicateurs</a:t>
            </a:r>
            <a:r>
              <a:rPr dirty="0">
                <a:solidFill>
                  <a:schemeClr val="accent5"/>
                </a:solidFill>
              </a:rPr>
              <a:t> de navigation</a:t>
            </a:r>
            <a:r>
              <a:rPr dirty="0"/>
              <a:t> : navigation intra-session </a:t>
            </a:r>
            <a:br>
              <a:rPr dirty="0"/>
            </a:br>
            <a:r>
              <a:rPr dirty="0"/>
              <a:t>                                            </a:t>
            </a:r>
            <a:r>
              <a:rPr dirty="0" err="1"/>
              <a:t>vers</a:t>
            </a:r>
            <a:r>
              <a:rPr dirty="0"/>
              <a:t> / </a:t>
            </a:r>
            <a:r>
              <a:rPr dirty="0" err="1"/>
              <a:t>depuis</a:t>
            </a:r>
            <a:r>
              <a:rPr dirty="0"/>
              <a:t> un granule </a:t>
            </a:r>
          </a:p>
          <a:p>
            <a:pPr defTabSz="330031">
              <a:spcBef>
                <a:spcPts val="2322"/>
              </a:spcBef>
              <a:defRPr sz="3239"/>
            </a:pPr>
            <a:r>
              <a:rPr dirty="0" err="1">
                <a:solidFill>
                  <a:schemeClr val="accent5"/>
                </a:solidFill>
              </a:rPr>
              <a:t>Indicateurs</a:t>
            </a:r>
            <a:r>
              <a:rPr dirty="0">
                <a:solidFill>
                  <a:schemeClr val="accent5"/>
                </a:solidFill>
              </a:rPr>
              <a:t> </a:t>
            </a:r>
            <a:r>
              <a:rPr dirty="0" err="1">
                <a:solidFill>
                  <a:schemeClr val="accent5"/>
                </a:solidFill>
              </a:rPr>
              <a:t>d’arrêts</a:t>
            </a:r>
            <a:r>
              <a:rPr dirty="0">
                <a:solidFill>
                  <a:schemeClr val="accent5"/>
                </a:solidFill>
              </a:rPr>
              <a:t> &amp; de reprises </a:t>
            </a:r>
            <a:r>
              <a:rPr dirty="0"/>
              <a:t>: navigation inter-session           </a:t>
            </a:r>
            <a:br>
              <a:rPr dirty="0"/>
            </a:br>
            <a:r>
              <a:rPr dirty="0"/>
              <a:t>                                                         </a:t>
            </a:r>
            <a:r>
              <a:rPr dirty="0" err="1"/>
              <a:t>vers</a:t>
            </a:r>
            <a:r>
              <a:rPr dirty="0"/>
              <a:t> / </a:t>
            </a:r>
            <a:r>
              <a:rPr dirty="0" err="1"/>
              <a:t>depuis</a:t>
            </a:r>
            <a:r>
              <a:rPr dirty="0"/>
              <a:t> un granule</a:t>
            </a:r>
          </a:p>
        </p:txBody>
      </p:sp>
      <p:pic>
        <p:nvPicPr>
          <p:cNvPr id="202" name="pasted-image.tiff"/>
          <p:cNvPicPr>
            <a:picLocks noChangeAspect="1"/>
          </p:cNvPicPr>
          <p:nvPr/>
        </p:nvPicPr>
        <p:blipFill>
          <a:blip r:embed="rId2" cstate="print">
            <a:extLst/>
          </a:blip>
          <a:stretch>
            <a:fillRect/>
          </a:stretch>
        </p:blipFill>
        <p:spPr>
          <a:xfrm>
            <a:off x="3424535" y="1079886"/>
            <a:ext cx="2294930" cy="1091655"/>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201">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201">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201">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201">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1" nodeType="clickEffect">
                                  <p:stCondLst>
                                    <p:cond delay="0"/>
                                  </p:stCondLst>
                                  <p:iterate>
                                    <p:tmAbs val="0"/>
                                  </p:iterate>
                                  <p:childTnLst>
                                    <p:set>
                                      <p:cBhvr>
                                        <p:cTn id="20" fill="hold"/>
                                        <p:tgtEl>
                                          <p:spTgt spid="20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1" grpId="1" build="p" bldLvl="5" animBg="1" advAuto="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 name="Shape 204"/>
          <p:cNvSpPr>
            <a:spLocks noGrp="1"/>
          </p:cNvSpPr>
          <p:nvPr>
            <p:ph type="title"/>
          </p:nvPr>
        </p:nvSpPr>
        <p:spPr>
          <a:xfrm>
            <a:off x="669727" y="234404"/>
            <a:ext cx="7804547" cy="730491"/>
          </a:xfrm>
          <a:prstGeom prst="rect">
            <a:avLst/>
          </a:prstGeom>
        </p:spPr>
        <p:txBody>
          <a:bodyPr>
            <a:normAutofit fontScale="90000"/>
          </a:bodyPr>
          <a:lstStyle>
            <a:lvl1pPr defTabSz="484886">
              <a:defRPr sz="6640"/>
            </a:lvl1pPr>
          </a:lstStyle>
          <a:p>
            <a:r>
              <a:t>Indicateurs de lecture simple</a:t>
            </a:r>
          </a:p>
        </p:txBody>
      </p:sp>
      <p:sp>
        <p:nvSpPr>
          <p:cNvPr id="205" name="Shape 205"/>
          <p:cNvSpPr>
            <a:spLocks noGrp="1"/>
          </p:cNvSpPr>
          <p:nvPr>
            <p:ph type="body" sz="half" idx="1"/>
          </p:nvPr>
        </p:nvSpPr>
        <p:spPr>
          <a:xfrm>
            <a:off x="669727" y="2401269"/>
            <a:ext cx="7804547" cy="2286817"/>
          </a:xfrm>
          <a:prstGeom prst="rect">
            <a:avLst/>
          </a:prstGeom>
        </p:spPr>
        <p:txBody>
          <a:bodyPr>
            <a:normAutofit fontScale="77500" lnSpcReduction="20000"/>
          </a:bodyPr>
          <a:lstStyle/>
          <a:p>
            <a:pPr>
              <a:defRPr sz="3100"/>
            </a:pPr>
            <a:r>
              <a:t>Rendent compte de l'intérêt des chapitres lus </a:t>
            </a:r>
          </a:p>
          <a:p>
            <a:pPr lvl="1">
              <a:defRPr sz="3100"/>
            </a:pPr>
            <a:r>
              <a:rPr>
                <a:solidFill>
                  <a:schemeClr val="accent5"/>
                </a:solidFill>
              </a:rPr>
              <a:t>Taux de visites</a:t>
            </a:r>
          </a:p>
          <a:p>
            <a:pPr lvl="1">
              <a:defRPr sz="3100"/>
            </a:pPr>
            <a:r>
              <a:rPr>
                <a:solidFill>
                  <a:schemeClr val="accent5"/>
                </a:solidFill>
              </a:rPr>
              <a:t>Taux de lecteurs distincts</a:t>
            </a:r>
          </a:p>
          <a:p>
            <a:pPr lvl="1">
              <a:defRPr sz="3100"/>
            </a:pPr>
            <a:r>
              <a:rPr>
                <a:solidFill>
                  <a:schemeClr val="accent5"/>
                </a:solidFill>
              </a:rPr>
              <a:t>Nb sessions contenant le chapitre</a:t>
            </a:r>
          </a:p>
        </p:txBody>
      </p:sp>
      <p:pic>
        <p:nvPicPr>
          <p:cNvPr id="206" name="pasted-image.tiff"/>
          <p:cNvPicPr>
            <a:picLocks noChangeAspect="1"/>
          </p:cNvPicPr>
          <p:nvPr/>
        </p:nvPicPr>
        <p:blipFill>
          <a:blip r:embed="rId2" cstate="print">
            <a:extLst/>
          </a:blip>
          <a:stretch>
            <a:fillRect/>
          </a:stretch>
        </p:blipFill>
        <p:spPr>
          <a:xfrm>
            <a:off x="3424535" y="1079886"/>
            <a:ext cx="2294930" cy="1091655"/>
          </a:xfrm>
          <a:prstGeom prst="rect">
            <a:avLst/>
          </a:prstGeom>
          <a:ln w="12700">
            <a:miter lim="400000"/>
          </a:ln>
        </p:spPr>
      </p:pic>
      <p:sp>
        <p:nvSpPr>
          <p:cNvPr id="207" name="Shape 207"/>
          <p:cNvSpPr/>
          <p:nvPr/>
        </p:nvSpPr>
        <p:spPr>
          <a:xfrm>
            <a:off x="5105933" y="2630187"/>
            <a:ext cx="4024979" cy="1828982"/>
          </a:xfrm>
          <a:prstGeom prst="rect">
            <a:avLst/>
          </a:prstGeom>
          <a:ln w="12700">
            <a:miter lim="400000"/>
          </a:ln>
          <a:extLst>
            <a:ext uri="{C572A759-6A51-4108-AA02-DFA0A04FC94B}">
              <ma14:wrappingTextBoxFlag xmlns:ma14="http://schemas.microsoft.com/office/mac/drawingml/2011/main" xmlns="" val="1"/>
            </a:ext>
          </a:extLst>
        </p:spPr>
        <p:txBody>
          <a:bodyPr lIns="31887" tIns="31887" rIns="31887" bIns="31887" anchor="ctr">
            <a:spAutoFit/>
          </a:bodyPr>
          <a:lstStyle/>
          <a:p>
            <a:pPr marL="279013" indent="-279013" algn="l">
              <a:spcBef>
                <a:spcPts val="2636"/>
              </a:spcBef>
              <a:buClr>
                <a:srgbClr val="535353"/>
              </a:buClr>
              <a:buSzPct val="75000"/>
              <a:buChar char="•"/>
              <a:defRPr sz="3100">
                <a:solidFill>
                  <a:schemeClr val="accent5"/>
                </a:solidFill>
              </a:defRPr>
            </a:pPr>
            <a:r>
              <a:rPr dirty="0" err="1"/>
              <a:t>Vitesse</a:t>
            </a:r>
            <a:r>
              <a:rPr dirty="0"/>
              <a:t> </a:t>
            </a:r>
            <a:r>
              <a:rPr dirty="0" err="1"/>
              <a:t>moyenne</a:t>
            </a:r>
            <a:r>
              <a:rPr dirty="0"/>
              <a:t> de lecture</a:t>
            </a:r>
          </a:p>
          <a:p>
            <a:pPr marL="279013" indent="-279013" algn="l">
              <a:spcBef>
                <a:spcPts val="2636"/>
              </a:spcBef>
              <a:buClr>
                <a:srgbClr val="535353"/>
              </a:buClr>
              <a:buSzPct val="75000"/>
              <a:buChar char="•"/>
              <a:defRPr sz="3100">
                <a:solidFill>
                  <a:schemeClr val="accent5"/>
                </a:solidFill>
              </a:defRPr>
            </a:pPr>
            <a:r>
              <a:rPr b="1" dirty="0" err="1">
                <a:latin typeface="Helvetica"/>
                <a:ea typeface="Helvetica"/>
                <a:cs typeface="Helvetica"/>
                <a:sym typeface="Helvetica"/>
              </a:rPr>
              <a:t>Popularité</a:t>
            </a:r>
            <a:r>
              <a:rPr dirty="0"/>
              <a:t> (</a:t>
            </a:r>
            <a:r>
              <a:rPr dirty="0" err="1"/>
              <a:t>agrégé</a:t>
            </a:r>
            <a:r>
              <a:rPr dirty="0"/>
              <a:t>)</a:t>
            </a:r>
          </a:p>
        </p:txBody>
      </p:sp>
    </p:spTree>
  </p:cSld>
  <p:clrMapOvr>
    <a:masterClrMapping/>
  </p:clrMapOvr>
  <p:transition spd="med"/>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Shape 209"/>
          <p:cNvSpPr>
            <a:spLocks noGrp="1"/>
          </p:cNvSpPr>
          <p:nvPr>
            <p:ph type="title"/>
          </p:nvPr>
        </p:nvSpPr>
        <p:spPr>
          <a:xfrm>
            <a:off x="669727" y="234404"/>
            <a:ext cx="7804547" cy="730491"/>
          </a:xfrm>
          <a:prstGeom prst="rect">
            <a:avLst/>
          </a:prstGeom>
        </p:spPr>
        <p:txBody>
          <a:bodyPr>
            <a:normAutofit fontScale="90000"/>
          </a:bodyPr>
          <a:lstStyle/>
          <a:p>
            <a:r>
              <a:t>Indicateurs de relecture</a:t>
            </a:r>
          </a:p>
        </p:txBody>
      </p:sp>
      <p:sp>
        <p:nvSpPr>
          <p:cNvPr id="210" name="Shape 210"/>
          <p:cNvSpPr>
            <a:spLocks noGrp="1"/>
          </p:cNvSpPr>
          <p:nvPr>
            <p:ph type="body" idx="1"/>
          </p:nvPr>
        </p:nvSpPr>
        <p:spPr>
          <a:xfrm>
            <a:off x="485702" y="2363995"/>
            <a:ext cx="8470009" cy="2639810"/>
          </a:xfrm>
          <a:prstGeom prst="rect">
            <a:avLst/>
          </a:prstGeom>
        </p:spPr>
        <p:txBody>
          <a:bodyPr>
            <a:normAutofit fontScale="62500" lnSpcReduction="20000"/>
          </a:bodyPr>
          <a:lstStyle/>
          <a:p>
            <a:pPr defTabSz="282360">
              <a:spcBef>
                <a:spcPts val="2009"/>
              </a:spcBef>
              <a:defRPr sz="2772"/>
            </a:pPr>
            <a:r>
              <a:rPr dirty="0"/>
              <a:t>Lien à la </a:t>
            </a:r>
            <a:r>
              <a:rPr dirty="0" err="1"/>
              <a:t>compréhension</a:t>
            </a:r>
            <a:endParaRPr dirty="0"/>
          </a:p>
          <a:p>
            <a:pPr defTabSz="282360">
              <a:spcBef>
                <a:spcPts val="2009"/>
              </a:spcBef>
              <a:defRPr sz="2772">
                <a:solidFill>
                  <a:schemeClr val="accent5"/>
                </a:solidFill>
              </a:defRPr>
            </a:pPr>
            <a:r>
              <a:rPr dirty="0" err="1"/>
              <a:t>Taux</a:t>
            </a:r>
            <a:r>
              <a:rPr dirty="0"/>
              <a:t> de </a:t>
            </a:r>
            <a:r>
              <a:rPr dirty="0" err="1"/>
              <a:t>relectures</a:t>
            </a:r>
            <a:r>
              <a:rPr dirty="0"/>
              <a:t> </a:t>
            </a:r>
            <a:r>
              <a:rPr dirty="0" err="1"/>
              <a:t>conjointes</a:t>
            </a:r>
            <a:r>
              <a:rPr dirty="0"/>
              <a:t> </a:t>
            </a:r>
          </a:p>
          <a:p>
            <a:pPr marL="429679" lvl="1" indent="-214839" defTabSz="282360">
              <a:spcBef>
                <a:spcPts val="2009"/>
              </a:spcBef>
              <a:defRPr sz="2772"/>
            </a:pPr>
            <a:r>
              <a:rPr dirty="0"/>
              <a:t>au </a:t>
            </a:r>
            <a:r>
              <a:rPr dirty="0" err="1"/>
              <a:t>sein</a:t>
            </a:r>
            <a:r>
              <a:rPr dirty="0"/>
              <a:t> </a:t>
            </a:r>
            <a:r>
              <a:rPr dirty="0" err="1"/>
              <a:t>d’une</a:t>
            </a:r>
            <a:r>
              <a:rPr dirty="0"/>
              <a:t> </a:t>
            </a:r>
            <a:r>
              <a:rPr dirty="0" err="1"/>
              <a:t>même</a:t>
            </a:r>
            <a:r>
              <a:rPr dirty="0"/>
              <a:t> séance de lecture (</a:t>
            </a:r>
            <a:r>
              <a:rPr dirty="0" err="1"/>
              <a:t>difficulté</a:t>
            </a:r>
            <a:r>
              <a:rPr dirty="0"/>
              <a:t> de </a:t>
            </a:r>
            <a:r>
              <a:rPr dirty="0" err="1"/>
              <a:t>compréhension</a:t>
            </a:r>
            <a:r>
              <a:rPr dirty="0"/>
              <a:t> ?)</a:t>
            </a:r>
          </a:p>
          <a:p>
            <a:pPr defTabSz="282360">
              <a:spcBef>
                <a:spcPts val="2009"/>
              </a:spcBef>
              <a:defRPr sz="2772">
                <a:solidFill>
                  <a:schemeClr val="accent5"/>
                </a:solidFill>
              </a:defRPr>
            </a:pPr>
            <a:r>
              <a:rPr dirty="0" err="1"/>
              <a:t>Taux</a:t>
            </a:r>
            <a:r>
              <a:rPr dirty="0"/>
              <a:t> de </a:t>
            </a:r>
            <a:r>
              <a:rPr dirty="0" err="1"/>
              <a:t>relectures</a:t>
            </a:r>
            <a:r>
              <a:rPr dirty="0"/>
              <a:t> </a:t>
            </a:r>
            <a:r>
              <a:rPr dirty="0" err="1"/>
              <a:t>disjointes</a:t>
            </a:r>
            <a:r>
              <a:rPr dirty="0"/>
              <a:t> </a:t>
            </a:r>
          </a:p>
          <a:p>
            <a:pPr marL="429679" lvl="1" indent="-214839" defTabSz="282360">
              <a:spcBef>
                <a:spcPts val="2009"/>
              </a:spcBef>
              <a:defRPr sz="2772"/>
            </a:pPr>
            <a:r>
              <a:rPr dirty="0"/>
              <a:t>au </a:t>
            </a:r>
            <a:r>
              <a:rPr dirty="0" err="1"/>
              <a:t>sein</a:t>
            </a:r>
            <a:r>
              <a:rPr dirty="0"/>
              <a:t> des séances de lecture </a:t>
            </a:r>
            <a:r>
              <a:rPr dirty="0" err="1"/>
              <a:t>distinctes</a:t>
            </a:r>
            <a:r>
              <a:rPr dirty="0"/>
              <a:t>  (</a:t>
            </a:r>
            <a:r>
              <a:rPr dirty="0" err="1"/>
              <a:t>difficulté</a:t>
            </a:r>
            <a:r>
              <a:rPr dirty="0"/>
              <a:t> de </a:t>
            </a:r>
            <a:r>
              <a:rPr dirty="0" err="1"/>
              <a:t>rétention</a:t>
            </a:r>
            <a:r>
              <a:rPr dirty="0"/>
              <a:t> ?)</a:t>
            </a:r>
          </a:p>
          <a:p>
            <a:pPr defTabSz="282360">
              <a:spcBef>
                <a:spcPts val="2009"/>
              </a:spcBef>
              <a:defRPr sz="2772">
                <a:solidFill>
                  <a:schemeClr val="accent5"/>
                </a:solidFill>
              </a:defRPr>
            </a:pPr>
            <a:r>
              <a:rPr b="1" dirty="0" err="1">
                <a:latin typeface="Helvetica"/>
                <a:ea typeface="Helvetica"/>
                <a:cs typeface="Helvetica"/>
                <a:sym typeface="Helvetica"/>
              </a:rPr>
              <a:t>Taux</a:t>
            </a:r>
            <a:r>
              <a:rPr b="1" dirty="0">
                <a:latin typeface="Helvetica"/>
                <a:ea typeface="Helvetica"/>
                <a:cs typeface="Helvetica"/>
                <a:sym typeface="Helvetica"/>
              </a:rPr>
              <a:t> de </a:t>
            </a:r>
            <a:r>
              <a:rPr b="1" dirty="0" err="1">
                <a:latin typeface="Helvetica"/>
                <a:ea typeface="Helvetica"/>
                <a:cs typeface="Helvetica"/>
                <a:sym typeface="Helvetica"/>
              </a:rPr>
              <a:t>relecture</a:t>
            </a:r>
            <a:r>
              <a:rPr b="1" dirty="0">
                <a:latin typeface="Helvetica"/>
                <a:ea typeface="Helvetica"/>
                <a:cs typeface="Helvetica"/>
                <a:sym typeface="Helvetica"/>
              </a:rPr>
              <a:t> global</a:t>
            </a:r>
            <a:r>
              <a:rPr dirty="0"/>
              <a:t> (</a:t>
            </a:r>
            <a:r>
              <a:rPr dirty="0" err="1"/>
              <a:t>agrégé</a:t>
            </a:r>
            <a:r>
              <a:rPr dirty="0"/>
              <a:t>)</a:t>
            </a:r>
          </a:p>
        </p:txBody>
      </p:sp>
      <p:pic>
        <p:nvPicPr>
          <p:cNvPr id="211" name="pasted-image.tiff"/>
          <p:cNvPicPr>
            <a:picLocks noChangeAspect="1"/>
          </p:cNvPicPr>
          <p:nvPr/>
        </p:nvPicPr>
        <p:blipFill>
          <a:blip r:embed="rId3" cstate="print">
            <a:extLst/>
          </a:blip>
          <a:stretch>
            <a:fillRect/>
          </a:stretch>
        </p:blipFill>
        <p:spPr>
          <a:xfrm>
            <a:off x="3424535" y="1079886"/>
            <a:ext cx="2294930" cy="1091655"/>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210">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210">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210">
                                            <p:txEl>
                                              <p:pRg st="1" end="1"/>
                                            </p:txEl>
                                          </p:spTgt>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grpId="1" nodeType="afterEffect">
                                  <p:stCondLst>
                                    <p:cond delay="0"/>
                                  </p:stCondLst>
                                  <p:iterate>
                                    <p:tmAbs val="0"/>
                                  </p:iterate>
                                  <p:childTnLst>
                                    <p:set>
                                      <p:cBhvr>
                                        <p:cTn id="15" fill="hold"/>
                                        <p:tgtEl>
                                          <p:spTgt spid="210">
                                            <p:txEl>
                                              <p:pRg st="2" end="2"/>
                                            </p:txEl>
                                          </p:spTgt>
                                        </p:tgtEl>
                                        <p:attrNameLst>
                                          <p:attrName>style.visibility</p:attrName>
                                        </p:attrNameLst>
                                      </p:cBhvr>
                                      <p:to>
                                        <p:strVal val="visible"/>
                                      </p:to>
                                    </p:set>
                                  </p:childTnLst>
                                </p:cTn>
                              </p:par>
                            </p:childTnLst>
                          </p:cTn>
                        </p:par>
                        <p:par>
                          <p:cTn id="16" fill="hold">
                            <p:stCondLst>
                              <p:cond delay="0"/>
                            </p:stCondLst>
                            <p:childTnLst>
                              <p:par>
                                <p:cTn id="17" presetID="1" presetClass="entr" presetSubtype="0" fill="hold" grpId="1" nodeType="afterEffect">
                                  <p:stCondLst>
                                    <p:cond delay="0"/>
                                  </p:stCondLst>
                                  <p:iterate>
                                    <p:tmAbs val="0"/>
                                  </p:iterate>
                                  <p:childTnLst>
                                    <p:set>
                                      <p:cBhvr>
                                        <p:cTn id="18" fill="hold"/>
                                        <p:tgtEl>
                                          <p:spTgt spid="210">
                                            <p:txEl>
                                              <p:pRg st="3" end="3"/>
                                            </p:txEl>
                                          </p:spTgt>
                                        </p:tgtEl>
                                        <p:attrNameLst>
                                          <p:attrName>style.visibility</p:attrName>
                                        </p:attrNameLst>
                                      </p:cBhvr>
                                      <p:to>
                                        <p:strVal val="visible"/>
                                      </p:to>
                                    </p:set>
                                  </p:childTnLst>
                                </p:cTn>
                              </p:par>
                            </p:childTnLst>
                          </p:cTn>
                        </p:par>
                        <p:par>
                          <p:cTn id="19" fill="hold">
                            <p:stCondLst>
                              <p:cond delay="0"/>
                            </p:stCondLst>
                            <p:childTnLst>
                              <p:par>
                                <p:cTn id="20" presetID="1" presetClass="entr" presetSubtype="0" fill="hold" grpId="1" nodeType="afterEffect">
                                  <p:stCondLst>
                                    <p:cond delay="0"/>
                                  </p:stCondLst>
                                  <p:iterate>
                                    <p:tmAbs val="0"/>
                                  </p:iterate>
                                  <p:childTnLst>
                                    <p:set>
                                      <p:cBhvr>
                                        <p:cTn id="21" fill="hold"/>
                                        <p:tgtEl>
                                          <p:spTgt spid="210">
                                            <p:txEl>
                                              <p:pRg st="4" end="4"/>
                                            </p:txEl>
                                          </p:spTgt>
                                        </p:tgtEl>
                                        <p:attrNameLst>
                                          <p:attrName>style.visibility</p:attrName>
                                        </p:attrNameLst>
                                      </p:cBhvr>
                                      <p:to>
                                        <p:strVal val="visible"/>
                                      </p:to>
                                    </p:set>
                                  </p:childTnLst>
                                </p:cTn>
                              </p:par>
                            </p:childTnLst>
                          </p:cTn>
                        </p:par>
                        <p:par>
                          <p:cTn id="22" fill="hold">
                            <p:stCondLst>
                              <p:cond delay="0"/>
                            </p:stCondLst>
                            <p:childTnLst>
                              <p:par>
                                <p:cTn id="23" presetID="1" presetClass="entr" presetSubtype="0" fill="hold" grpId="1" nodeType="afterEffect">
                                  <p:stCondLst>
                                    <p:cond delay="0"/>
                                  </p:stCondLst>
                                  <p:iterate>
                                    <p:tmAbs val="0"/>
                                  </p:iterate>
                                  <p:childTnLst>
                                    <p:set>
                                      <p:cBhvr>
                                        <p:cTn id="24" fill="hold"/>
                                        <p:tgtEl>
                                          <p:spTgt spid="210">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0" grpId="1" build="p" bldLvl="5" animBg="1" advAuto="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 name="Shape 215"/>
          <p:cNvSpPr>
            <a:spLocks noGrp="1"/>
          </p:cNvSpPr>
          <p:nvPr>
            <p:ph type="title"/>
          </p:nvPr>
        </p:nvSpPr>
        <p:spPr>
          <a:xfrm>
            <a:off x="669727" y="234404"/>
            <a:ext cx="7804547" cy="730491"/>
          </a:xfrm>
          <a:prstGeom prst="rect">
            <a:avLst/>
          </a:prstGeom>
        </p:spPr>
        <p:txBody>
          <a:bodyPr>
            <a:normAutofit fontScale="90000"/>
          </a:bodyPr>
          <a:lstStyle>
            <a:lvl1pPr defTabSz="554990">
              <a:defRPr sz="7600"/>
            </a:lvl1pPr>
          </a:lstStyle>
          <a:p>
            <a:r>
              <a:t>Indicateurs de navigation</a:t>
            </a:r>
          </a:p>
        </p:txBody>
      </p:sp>
      <p:sp>
        <p:nvSpPr>
          <p:cNvPr id="216" name="Shape 216"/>
          <p:cNvSpPr>
            <a:spLocks noGrp="1"/>
          </p:cNvSpPr>
          <p:nvPr>
            <p:ph type="body" sz="half" idx="1"/>
          </p:nvPr>
        </p:nvSpPr>
        <p:spPr>
          <a:xfrm>
            <a:off x="669727" y="2358682"/>
            <a:ext cx="7804547" cy="2333136"/>
          </a:xfrm>
          <a:prstGeom prst="rect">
            <a:avLst/>
          </a:prstGeom>
        </p:spPr>
        <p:txBody>
          <a:bodyPr>
            <a:normAutofit fontScale="55000" lnSpcReduction="20000"/>
          </a:bodyPr>
          <a:lstStyle/>
          <a:p>
            <a:pPr defTabSz="326364">
              <a:spcBef>
                <a:spcPts val="2322"/>
              </a:spcBef>
              <a:defRPr sz="3204"/>
            </a:pPr>
            <a:r>
              <a:rPr dirty="0"/>
              <a:t>Navigation </a:t>
            </a:r>
            <a:r>
              <a:rPr dirty="0" err="1"/>
              <a:t>vers</a:t>
            </a:r>
            <a:r>
              <a:rPr dirty="0"/>
              <a:t> et </a:t>
            </a:r>
            <a:r>
              <a:rPr dirty="0" err="1"/>
              <a:t>depuis</a:t>
            </a:r>
            <a:r>
              <a:rPr dirty="0"/>
              <a:t> un </a:t>
            </a:r>
            <a:r>
              <a:rPr dirty="0" err="1"/>
              <a:t>chapitre</a:t>
            </a:r>
            <a:r>
              <a:rPr dirty="0"/>
              <a:t> </a:t>
            </a:r>
            <a:r>
              <a:rPr dirty="0" err="1"/>
              <a:t>particulier</a:t>
            </a:r>
            <a:endParaRPr dirty="0"/>
          </a:p>
          <a:p>
            <a:pPr marL="496642" lvl="1" indent="-248321" defTabSz="326364">
              <a:spcBef>
                <a:spcPts val="2322"/>
              </a:spcBef>
              <a:defRPr sz="3204">
                <a:solidFill>
                  <a:schemeClr val="accent5"/>
                </a:solidFill>
              </a:defRPr>
            </a:pPr>
            <a:r>
              <a:rPr b="1" dirty="0" err="1">
                <a:latin typeface="Helvetica"/>
                <a:ea typeface="Helvetica"/>
                <a:cs typeface="Helvetica"/>
                <a:sym typeface="Helvetica"/>
              </a:rPr>
              <a:t>Linéarité</a:t>
            </a:r>
            <a:r>
              <a:rPr dirty="0"/>
              <a:t> </a:t>
            </a:r>
            <a:r>
              <a:rPr b="1" dirty="0">
                <a:latin typeface="Helvetica"/>
                <a:ea typeface="Helvetica"/>
                <a:cs typeface="Helvetica"/>
                <a:sym typeface="Helvetica"/>
              </a:rPr>
              <a:t>de lecture</a:t>
            </a:r>
          </a:p>
          <a:p>
            <a:pPr marL="496642" lvl="1" indent="-248321" defTabSz="326364">
              <a:spcBef>
                <a:spcPts val="2322"/>
              </a:spcBef>
              <a:defRPr sz="3204">
                <a:solidFill>
                  <a:schemeClr val="accent5"/>
                </a:solidFill>
              </a:defRPr>
            </a:pPr>
            <a:r>
              <a:rPr dirty="0" err="1"/>
              <a:t>Linéarité</a:t>
            </a:r>
            <a:r>
              <a:rPr dirty="0"/>
              <a:t> </a:t>
            </a:r>
            <a:r>
              <a:rPr dirty="0" err="1"/>
              <a:t>d’arrivée</a:t>
            </a:r>
            <a:r>
              <a:rPr dirty="0"/>
              <a:t> / de </a:t>
            </a:r>
            <a:r>
              <a:rPr dirty="0" err="1"/>
              <a:t>départ</a:t>
            </a:r>
            <a:endParaRPr dirty="0"/>
          </a:p>
          <a:p>
            <a:pPr marL="496642" lvl="1" indent="-248321" defTabSz="326364">
              <a:spcBef>
                <a:spcPts val="2322"/>
              </a:spcBef>
              <a:defRPr sz="3204">
                <a:solidFill>
                  <a:schemeClr val="accent5"/>
                </a:solidFill>
              </a:defRPr>
            </a:pPr>
            <a:r>
              <a:rPr dirty="0" err="1"/>
              <a:t>Taux</a:t>
            </a:r>
            <a:r>
              <a:rPr dirty="0"/>
              <a:t> </a:t>
            </a:r>
            <a:r>
              <a:rPr dirty="0" err="1"/>
              <a:t>arrivées</a:t>
            </a:r>
            <a:r>
              <a:rPr dirty="0"/>
              <a:t> non </a:t>
            </a:r>
            <a:r>
              <a:rPr dirty="0" err="1"/>
              <a:t>linéaires</a:t>
            </a:r>
            <a:r>
              <a:rPr dirty="0"/>
              <a:t> </a:t>
            </a:r>
            <a:r>
              <a:rPr dirty="0" err="1"/>
              <a:t>depuis</a:t>
            </a:r>
            <a:r>
              <a:rPr dirty="0"/>
              <a:t> </a:t>
            </a:r>
            <a:r>
              <a:rPr dirty="0" err="1"/>
              <a:t>l’avant</a:t>
            </a:r>
            <a:r>
              <a:rPr dirty="0"/>
              <a:t> / </a:t>
            </a:r>
            <a:r>
              <a:rPr dirty="0" err="1"/>
              <a:t>l’arrière</a:t>
            </a:r>
            <a:r>
              <a:rPr dirty="0"/>
              <a:t> </a:t>
            </a:r>
          </a:p>
          <a:p>
            <a:pPr marL="496642" lvl="1" indent="-248321" defTabSz="326364">
              <a:spcBef>
                <a:spcPts val="2322"/>
              </a:spcBef>
              <a:defRPr sz="3204">
                <a:solidFill>
                  <a:schemeClr val="accent5"/>
                </a:solidFill>
              </a:defRPr>
            </a:pPr>
            <a:r>
              <a:rPr dirty="0" err="1"/>
              <a:t>Taux</a:t>
            </a:r>
            <a:r>
              <a:rPr dirty="0"/>
              <a:t> de </a:t>
            </a:r>
            <a:r>
              <a:rPr dirty="0" err="1"/>
              <a:t>départs</a:t>
            </a:r>
            <a:r>
              <a:rPr dirty="0"/>
              <a:t> non </a:t>
            </a:r>
            <a:r>
              <a:rPr dirty="0" err="1"/>
              <a:t>linéaires</a:t>
            </a:r>
            <a:r>
              <a:rPr dirty="0"/>
              <a:t> </a:t>
            </a:r>
            <a:r>
              <a:rPr dirty="0" err="1"/>
              <a:t>vers</a:t>
            </a:r>
            <a:r>
              <a:rPr dirty="0"/>
              <a:t> </a:t>
            </a:r>
            <a:r>
              <a:rPr dirty="0" err="1"/>
              <a:t>l’avant</a:t>
            </a:r>
            <a:r>
              <a:rPr dirty="0"/>
              <a:t> / </a:t>
            </a:r>
            <a:r>
              <a:rPr dirty="0" err="1"/>
              <a:t>l’arrière</a:t>
            </a:r>
            <a:endParaRPr dirty="0"/>
          </a:p>
        </p:txBody>
      </p:sp>
      <p:pic>
        <p:nvPicPr>
          <p:cNvPr id="217" name="pasted-image.tiff"/>
          <p:cNvPicPr>
            <a:picLocks noChangeAspect="1"/>
          </p:cNvPicPr>
          <p:nvPr/>
        </p:nvPicPr>
        <p:blipFill>
          <a:blip r:embed="rId3" cstate="print">
            <a:extLst/>
          </a:blip>
          <a:stretch>
            <a:fillRect/>
          </a:stretch>
        </p:blipFill>
        <p:spPr>
          <a:xfrm>
            <a:off x="3424535" y="1079886"/>
            <a:ext cx="2294930" cy="1091655"/>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216">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216">
                                            <p:txEl>
                                              <p:pRg st="0" end="0"/>
                                            </p:txEl>
                                          </p:spTgt>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grpId="1" nodeType="afterEffect">
                                  <p:stCondLst>
                                    <p:cond delay="0"/>
                                  </p:stCondLst>
                                  <p:iterate>
                                    <p:tmAbs val="0"/>
                                  </p:iterate>
                                  <p:childTnLst>
                                    <p:set>
                                      <p:cBhvr>
                                        <p:cTn id="11" fill="hold"/>
                                        <p:tgtEl>
                                          <p:spTgt spid="216">
                                            <p:txEl>
                                              <p:pRg st="1" end="1"/>
                                            </p:txEl>
                                          </p:spTgt>
                                        </p:tgtEl>
                                        <p:attrNameLst>
                                          <p:attrName>style.visibility</p:attrName>
                                        </p:attrNameLst>
                                      </p:cBhvr>
                                      <p:to>
                                        <p:strVal val="visible"/>
                                      </p:to>
                                    </p:set>
                                  </p:childTnLst>
                                </p:cTn>
                              </p:par>
                            </p:childTnLst>
                          </p:cTn>
                        </p:par>
                        <p:par>
                          <p:cTn id="12" fill="hold">
                            <p:stCondLst>
                              <p:cond delay="0"/>
                            </p:stCondLst>
                            <p:childTnLst>
                              <p:par>
                                <p:cTn id="13" presetID="1" presetClass="entr" presetSubtype="0" fill="hold" grpId="1" nodeType="afterEffect">
                                  <p:stCondLst>
                                    <p:cond delay="0"/>
                                  </p:stCondLst>
                                  <p:iterate>
                                    <p:tmAbs val="0"/>
                                  </p:iterate>
                                  <p:childTnLst>
                                    <p:set>
                                      <p:cBhvr>
                                        <p:cTn id="14" fill="hold"/>
                                        <p:tgtEl>
                                          <p:spTgt spid="216">
                                            <p:txEl>
                                              <p:pRg st="2" end="2"/>
                                            </p:txEl>
                                          </p:spTgt>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grpId="1" nodeType="afterEffect">
                                  <p:stCondLst>
                                    <p:cond delay="0"/>
                                  </p:stCondLst>
                                  <p:iterate>
                                    <p:tmAbs val="0"/>
                                  </p:iterate>
                                  <p:childTnLst>
                                    <p:set>
                                      <p:cBhvr>
                                        <p:cTn id="17" fill="hold"/>
                                        <p:tgtEl>
                                          <p:spTgt spid="216">
                                            <p:txEl>
                                              <p:pRg st="3" end="3"/>
                                            </p:txEl>
                                          </p:spTgt>
                                        </p:tgtEl>
                                        <p:attrNameLst>
                                          <p:attrName>style.visibility</p:attrName>
                                        </p:attrNameLst>
                                      </p:cBhvr>
                                      <p:to>
                                        <p:strVal val="visible"/>
                                      </p:to>
                                    </p:set>
                                  </p:childTnLst>
                                </p:cTn>
                              </p:par>
                            </p:childTnLst>
                          </p:cTn>
                        </p:par>
                        <p:par>
                          <p:cTn id="18" fill="hold">
                            <p:stCondLst>
                              <p:cond delay="0"/>
                            </p:stCondLst>
                            <p:childTnLst>
                              <p:par>
                                <p:cTn id="19" presetID="1" presetClass="entr" presetSubtype="0" fill="hold" grpId="1" nodeType="afterEffect">
                                  <p:stCondLst>
                                    <p:cond delay="0"/>
                                  </p:stCondLst>
                                  <p:iterate>
                                    <p:tmAbs val="0"/>
                                  </p:iterate>
                                  <p:childTnLst>
                                    <p:set>
                                      <p:cBhvr>
                                        <p:cTn id="20" fill="hold"/>
                                        <p:tgtEl>
                                          <p:spTgt spid="21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6" grpId="1" build="p" bldLvl="5" animBg="1" advAuto="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 name="Shape 221"/>
          <p:cNvSpPr>
            <a:spLocks noGrp="1"/>
          </p:cNvSpPr>
          <p:nvPr>
            <p:ph type="title"/>
          </p:nvPr>
        </p:nvSpPr>
        <p:spPr>
          <a:xfrm>
            <a:off x="669727" y="234404"/>
            <a:ext cx="7804547" cy="730491"/>
          </a:xfrm>
          <a:prstGeom prst="rect">
            <a:avLst/>
          </a:prstGeom>
        </p:spPr>
        <p:txBody>
          <a:bodyPr>
            <a:normAutofit fontScale="90000"/>
          </a:bodyPr>
          <a:lstStyle>
            <a:lvl1pPr defTabSz="443991">
              <a:defRPr sz="6080"/>
            </a:lvl1pPr>
          </a:lstStyle>
          <a:p>
            <a:r>
              <a:t>Indicateurs d’arrêt et de reprise</a:t>
            </a:r>
          </a:p>
        </p:txBody>
      </p:sp>
      <p:sp>
        <p:nvSpPr>
          <p:cNvPr id="222" name="Shape 222"/>
          <p:cNvSpPr>
            <a:spLocks noGrp="1"/>
          </p:cNvSpPr>
          <p:nvPr>
            <p:ph type="body" sz="half" idx="1"/>
          </p:nvPr>
        </p:nvSpPr>
        <p:spPr>
          <a:xfrm>
            <a:off x="669727" y="2364656"/>
            <a:ext cx="7804547" cy="2321188"/>
          </a:xfrm>
          <a:prstGeom prst="rect">
            <a:avLst/>
          </a:prstGeom>
        </p:spPr>
        <p:txBody>
          <a:bodyPr>
            <a:normAutofit fontScale="55000" lnSpcReduction="20000"/>
          </a:bodyPr>
          <a:lstStyle/>
          <a:p>
            <a:pPr defTabSz="322697">
              <a:spcBef>
                <a:spcPts val="2260"/>
              </a:spcBef>
              <a:defRPr sz="3168"/>
            </a:pPr>
            <a:r>
              <a:rPr dirty="0"/>
              <a:t>Fin de sessions </a:t>
            </a:r>
            <a:r>
              <a:rPr dirty="0" err="1"/>
              <a:t>sur</a:t>
            </a:r>
            <a:r>
              <a:rPr dirty="0"/>
              <a:t> un </a:t>
            </a:r>
            <a:r>
              <a:rPr dirty="0" err="1"/>
              <a:t>chapitre</a:t>
            </a:r>
            <a:r>
              <a:rPr dirty="0"/>
              <a:t>  </a:t>
            </a:r>
          </a:p>
          <a:p>
            <a:pPr marL="491062" lvl="1" indent="-245531" defTabSz="322697">
              <a:spcBef>
                <a:spcPts val="2260"/>
              </a:spcBef>
              <a:defRPr sz="3168">
                <a:solidFill>
                  <a:schemeClr val="accent5"/>
                </a:solidFill>
              </a:defRPr>
            </a:pPr>
            <a:r>
              <a:rPr dirty="0"/>
              <a:t>Fins de session sans reprise (= </a:t>
            </a:r>
            <a:r>
              <a:rPr dirty="0" err="1"/>
              <a:t>arrêt</a:t>
            </a:r>
            <a:r>
              <a:rPr dirty="0"/>
              <a:t> </a:t>
            </a:r>
            <a:r>
              <a:rPr dirty="0" err="1"/>
              <a:t>définitif</a:t>
            </a:r>
            <a:r>
              <a:rPr dirty="0"/>
              <a:t>)</a:t>
            </a:r>
          </a:p>
          <a:p>
            <a:pPr marL="491062" lvl="1" indent="-245531" defTabSz="322697">
              <a:spcBef>
                <a:spcPts val="2260"/>
              </a:spcBef>
              <a:defRPr sz="3168">
                <a:solidFill>
                  <a:schemeClr val="accent5"/>
                </a:solidFill>
              </a:defRPr>
            </a:pPr>
            <a:r>
              <a:rPr dirty="0"/>
              <a:t>Fins de sessions avec reprise </a:t>
            </a:r>
            <a:r>
              <a:rPr dirty="0" err="1"/>
              <a:t>linéaire</a:t>
            </a:r>
            <a:r>
              <a:rPr dirty="0"/>
              <a:t> </a:t>
            </a:r>
          </a:p>
          <a:p>
            <a:pPr marL="491062" lvl="1" indent="-245531" defTabSz="322697">
              <a:spcBef>
                <a:spcPts val="2260"/>
              </a:spcBef>
              <a:defRPr sz="3168">
                <a:solidFill>
                  <a:schemeClr val="accent5"/>
                </a:solidFill>
              </a:defRPr>
            </a:pPr>
            <a:r>
              <a:rPr dirty="0"/>
              <a:t>Fins de sessions avec reprise non </a:t>
            </a:r>
            <a:r>
              <a:rPr dirty="0" err="1"/>
              <a:t>linéaire</a:t>
            </a:r>
            <a:r>
              <a:rPr dirty="0"/>
              <a:t> </a:t>
            </a:r>
            <a:r>
              <a:rPr dirty="0" err="1"/>
              <a:t>avant</a:t>
            </a:r>
            <a:r>
              <a:rPr dirty="0"/>
              <a:t> / </a:t>
            </a:r>
            <a:r>
              <a:rPr dirty="0" err="1"/>
              <a:t>arrière</a:t>
            </a:r>
            <a:endParaRPr dirty="0"/>
          </a:p>
          <a:p>
            <a:pPr marL="491062" lvl="1" indent="-245531" defTabSz="322697">
              <a:spcBef>
                <a:spcPts val="2260"/>
              </a:spcBef>
              <a:defRPr sz="3168">
                <a:solidFill>
                  <a:schemeClr val="accent5"/>
                </a:solidFill>
              </a:defRPr>
            </a:pPr>
            <a:r>
              <a:rPr b="1" dirty="0" err="1">
                <a:latin typeface="Helvetica"/>
                <a:ea typeface="Helvetica"/>
                <a:cs typeface="Helvetica"/>
                <a:sym typeface="Helvetica"/>
              </a:rPr>
              <a:t>Taux</a:t>
            </a:r>
            <a:r>
              <a:rPr b="1" dirty="0">
                <a:latin typeface="Helvetica"/>
                <a:ea typeface="Helvetica"/>
                <a:cs typeface="Helvetica"/>
                <a:sym typeface="Helvetica"/>
              </a:rPr>
              <a:t> </a:t>
            </a:r>
            <a:r>
              <a:rPr b="1" dirty="0" err="1">
                <a:latin typeface="Helvetica"/>
                <a:ea typeface="Helvetica"/>
                <a:cs typeface="Helvetica"/>
                <a:sym typeface="Helvetica"/>
              </a:rPr>
              <a:t>d’arrêts</a:t>
            </a:r>
            <a:r>
              <a:rPr dirty="0"/>
              <a:t> (</a:t>
            </a:r>
            <a:r>
              <a:rPr dirty="0" err="1"/>
              <a:t>agrégé</a:t>
            </a:r>
            <a:r>
              <a:rPr dirty="0"/>
              <a:t>)</a:t>
            </a:r>
          </a:p>
        </p:txBody>
      </p:sp>
      <p:pic>
        <p:nvPicPr>
          <p:cNvPr id="223" name="pasted-image.tiff"/>
          <p:cNvPicPr>
            <a:picLocks noChangeAspect="1"/>
          </p:cNvPicPr>
          <p:nvPr/>
        </p:nvPicPr>
        <p:blipFill>
          <a:blip r:embed="rId3" cstate="print">
            <a:extLst/>
          </a:blip>
          <a:stretch>
            <a:fillRect/>
          </a:stretch>
        </p:blipFill>
        <p:spPr>
          <a:xfrm>
            <a:off x="3424535" y="1079886"/>
            <a:ext cx="2294930" cy="1091655"/>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222">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222">
                                            <p:txEl>
                                              <p:pRg st="0" end="0"/>
                                            </p:txEl>
                                          </p:spTgt>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grpId="1" nodeType="afterEffect">
                                  <p:stCondLst>
                                    <p:cond delay="0"/>
                                  </p:stCondLst>
                                  <p:iterate>
                                    <p:tmAbs val="0"/>
                                  </p:iterate>
                                  <p:childTnLst>
                                    <p:set>
                                      <p:cBhvr>
                                        <p:cTn id="11" fill="hold"/>
                                        <p:tgtEl>
                                          <p:spTgt spid="222">
                                            <p:txEl>
                                              <p:pRg st="1" end="1"/>
                                            </p:txEl>
                                          </p:spTgt>
                                        </p:tgtEl>
                                        <p:attrNameLst>
                                          <p:attrName>style.visibility</p:attrName>
                                        </p:attrNameLst>
                                      </p:cBhvr>
                                      <p:to>
                                        <p:strVal val="visible"/>
                                      </p:to>
                                    </p:set>
                                  </p:childTnLst>
                                </p:cTn>
                              </p:par>
                            </p:childTnLst>
                          </p:cTn>
                        </p:par>
                        <p:par>
                          <p:cTn id="12" fill="hold">
                            <p:stCondLst>
                              <p:cond delay="0"/>
                            </p:stCondLst>
                            <p:childTnLst>
                              <p:par>
                                <p:cTn id="13" presetID="1" presetClass="entr" presetSubtype="0" fill="hold" grpId="1" nodeType="afterEffect">
                                  <p:stCondLst>
                                    <p:cond delay="0"/>
                                  </p:stCondLst>
                                  <p:iterate>
                                    <p:tmAbs val="0"/>
                                  </p:iterate>
                                  <p:childTnLst>
                                    <p:set>
                                      <p:cBhvr>
                                        <p:cTn id="14" fill="hold"/>
                                        <p:tgtEl>
                                          <p:spTgt spid="222">
                                            <p:txEl>
                                              <p:pRg st="2" end="2"/>
                                            </p:txEl>
                                          </p:spTgt>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grpId="1" nodeType="afterEffect">
                                  <p:stCondLst>
                                    <p:cond delay="0"/>
                                  </p:stCondLst>
                                  <p:iterate>
                                    <p:tmAbs val="0"/>
                                  </p:iterate>
                                  <p:childTnLst>
                                    <p:set>
                                      <p:cBhvr>
                                        <p:cTn id="17" fill="hold"/>
                                        <p:tgtEl>
                                          <p:spTgt spid="222">
                                            <p:txEl>
                                              <p:pRg st="3" end="3"/>
                                            </p:txEl>
                                          </p:spTgt>
                                        </p:tgtEl>
                                        <p:attrNameLst>
                                          <p:attrName>style.visibility</p:attrName>
                                        </p:attrNameLst>
                                      </p:cBhvr>
                                      <p:to>
                                        <p:strVal val="visible"/>
                                      </p:to>
                                    </p:set>
                                  </p:childTnLst>
                                </p:cTn>
                              </p:par>
                            </p:childTnLst>
                          </p:cTn>
                        </p:par>
                        <p:par>
                          <p:cTn id="18" fill="hold">
                            <p:stCondLst>
                              <p:cond delay="0"/>
                            </p:stCondLst>
                            <p:childTnLst>
                              <p:par>
                                <p:cTn id="19" presetID="1" presetClass="entr" presetSubtype="0" fill="hold" grpId="1" nodeType="afterEffect">
                                  <p:stCondLst>
                                    <p:cond delay="0"/>
                                  </p:stCondLst>
                                  <p:iterate>
                                    <p:tmAbs val="0"/>
                                  </p:iterate>
                                  <p:childTnLst>
                                    <p:set>
                                      <p:cBhvr>
                                        <p:cTn id="20" fill="hold"/>
                                        <p:tgtEl>
                                          <p:spTgt spid="22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2" grpId="1" build="p" bldLvl="5" animBg="1" advAuto="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 name="Shape 227"/>
          <p:cNvSpPr>
            <a:spLocks noGrp="1"/>
          </p:cNvSpPr>
          <p:nvPr>
            <p:ph type="title"/>
          </p:nvPr>
        </p:nvSpPr>
        <p:spPr>
          <a:prstGeom prst="rect">
            <a:avLst/>
          </a:prstGeom>
        </p:spPr>
        <p:txBody>
          <a:bodyPr/>
          <a:lstStyle/>
          <a:p>
            <a:r>
              <a:t>Plan</a:t>
            </a:r>
          </a:p>
        </p:txBody>
      </p:sp>
      <p:sp>
        <p:nvSpPr>
          <p:cNvPr id="228" name="Shape 228"/>
          <p:cNvSpPr>
            <a:spLocks noGrp="1"/>
          </p:cNvSpPr>
          <p:nvPr>
            <p:ph type="body" idx="1"/>
          </p:nvPr>
        </p:nvSpPr>
        <p:spPr>
          <a:prstGeom prst="rect">
            <a:avLst/>
          </a:prstGeom>
        </p:spPr>
        <p:txBody>
          <a:bodyPr>
            <a:normAutofit fontScale="92500" lnSpcReduction="20000"/>
          </a:bodyPr>
          <a:lstStyle/>
          <a:p>
            <a:pPr marL="279013" indent="-279013">
              <a:buSzPct val="75000"/>
              <a:buChar char="•"/>
            </a:pPr>
            <a:r>
              <a:rPr dirty="0" err="1"/>
              <a:t>Objectifs</a:t>
            </a:r>
            <a:r>
              <a:rPr dirty="0"/>
              <a:t> et </a:t>
            </a:r>
            <a:r>
              <a:rPr dirty="0" err="1"/>
              <a:t>approche</a:t>
            </a:r>
            <a:endParaRPr dirty="0"/>
          </a:p>
          <a:p>
            <a:pPr marL="279013" indent="-279013">
              <a:buSzPct val="75000"/>
              <a:buChar char="•"/>
            </a:pPr>
            <a:r>
              <a:rPr dirty="0" err="1"/>
              <a:t>Contexte</a:t>
            </a:r>
            <a:r>
              <a:rPr dirty="0"/>
              <a:t> </a:t>
            </a:r>
            <a:r>
              <a:rPr dirty="0" err="1"/>
              <a:t>applicatif</a:t>
            </a:r>
            <a:endParaRPr dirty="0"/>
          </a:p>
          <a:p>
            <a:pPr marL="279013" indent="-279013">
              <a:buSzPct val="75000"/>
              <a:buChar char="•"/>
            </a:pPr>
            <a:r>
              <a:rPr dirty="0" err="1"/>
              <a:t>Indicateurs</a:t>
            </a:r>
            <a:r>
              <a:rPr dirty="0"/>
              <a:t> de lecture </a:t>
            </a:r>
          </a:p>
          <a:p>
            <a:pPr marL="279013" indent="-279013">
              <a:buSzPct val="75000"/>
              <a:buChar char="•"/>
              <a:defRPr b="1">
                <a:latin typeface="Helvetica"/>
                <a:ea typeface="Helvetica"/>
                <a:cs typeface="Helvetica"/>
                <a:sym typeface="Helvetica"/>
              </a:defRPr>
            </a:pPr>
            <a:r>
              <a:rPr dirty="0" err="1"/>
              <a:t>Problèmes</a:t>
            </a:r>
            <a:r>
              <a:rPr dirty="0"/>
              <a:t> et propositions de </a:t>
            </a:r>
            <a:r>
              <a:rPr dirty="0" err="1"/>
              <a:t>remédiations</a:t>
            </a:r>
            <a:endParaRPr dirty="0"/>
          </a:p>
          <a:p>
            <a:pPr marL="279013" indent="-279013">
              <a:buSzPct val="75000"/>
              <a:buChar char="•"/>
            </a:pPr>
            <a:r>
              <a:rPr dirty="0"/>
              <a:t>Tableau de </a:t>
            </a:r>
            <a:r>
              <a:rPr dirty="0" err="1"/>
              <a:t>bord</a:t>
            </a:r>
            <a:endParaRPr dirty="0"/>
          </a:p>
          <a:p>
            <a:pPr marL="279013" indent="-279013">
              <a:buSzPct val="75000"/>
              <a:buChar char="•"/>
            </a:pPr>
            <a:r>
              <a:rPr dirty="0"/>
              <a:t>Evaluation</a:t>
            </a:r>
          </a:p>
        </p:txBody>
      </p:sp>
    </p:spTree>
  </p:cSld>
  <p:clrMapOvr>
    <a:masterClrMapping/>
  </p:clrMapOvr>
  <p:transition spd="med"/>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 name="Shape 230"/>
          <p:cNvSpPr>
            <a:spLocks noGrp="1"/>
          </p:cNvSpPr>
          <p:nvPr>
            <p:ph type="title"/>
          </p:nvPr>
        </p:nvSpPr>
        <p:spPr>
          <a:xfrm>
            <a:off x="669727" y="234404"/>
            <a:ext cx="7804547" cy="709525"/>
          </a:xfrm>
          <a:prstGeom prst="rect">
            <a:avLst/>
          </a:prstGeom>
        </p:spPr>
        <p:txBody>
          <a:bodyPr>
            <a:normAutofit fontScale="90000"/>
          </a:bodyPr>
          <a:lstStyle/>
          <a:p>
            <a:r>
              <a:t>Détection de problèmes</a:t>
            </a:r>
          </a:p>
        </p:txBody>
      </p:sp>
      <p:sp>
        <p:nvSpPr>
          <p:cNvPr id="231" name="Shape 231"/>
          <p:cNvSpPr>
            <a:spLocks noGrp="1"/>
          </p:cNvSpPr>
          <p:nvPr>
            <p:ph type="body" idx="1"/>
          </p:nvPr>
        </p:nvSpPr>
        <p:spPr>
          <a:xfrm>
            <a:off x="444665" y="2485278"/>
            <a:ext cx="8381207" cy="2421440"/>
          </a:xfrm>
          <a:prstGeom prst="rect">
            <a:avLst/>
          </a:prstGeom>
        </p:spPr>
        <p:txBody>
          <a:bodyPr>
            <a:normAutofit lnSpcReduction="10000"/>
          </a:bodyPr>
          <a:lstStyle/>
          <a:p>
            <a:r>
              <a:t>Détection des granules avec des indicateurs outliers (valeurs remarquables)</a:t>
            </a:r>
          </a:p>
          <a:p>
            <a:pPr lvl="1"/>
            <a:r>
              <a:t>méthode de détection : MAD Median Absolute Deviation (Leys, 2013)</a:t>
            </a:r>
          </a:p>
          <a:p>
            <a:pPr lvl="1"/>
            <a:r>
              <a:t>exemple : taux lecteur 3  / taux lecteur médian 100</a:t>
            </a:r>
          </a:p>
        </p:txBody>
      </p:sp>
      <p:pic>
        <p:nvPicPr>
          <p:cNvPr id="232" name="pasted-image.tiff"/>
          <p:cNvPicPr>
            <a:picLocks noChangeAspect="1"/>
          </p:cNvPicPr>
          <p:nvPr/>
        </p:nvPicPr>
        <p:blipFill>
          <a:blip r:embed="rId2" cstate="print">
            <a:extLst/>
          </a:blip>
          <a:stretch>
            <a:fillRect/>
          </a:stretch>
        </p:blipFill>
        <p:spPr>
          <a:xfrm>
            <a:off x="3262908" y="1226843"/>
            <a:ext cx="2446735" cy="1091655"/>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231">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231">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231">
                                            <p:txEl>
                                              <p:pRg st="1" end="1"/>
                                            </p:txEl>
                                          </p:spTgt>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grpId="1" nodeType="afterEffect">
                                  <p:stCondLst>
                                    <p:cond delay="0"/>
                                  </p:stCondLst>
                                  <p:iterate>
                                    <p:tmAbs val="0"/>
                                  </p:iterate>
                                  <p:childTnLst>
                                    <p:set>
                                      <p:cBhvr>
                                        <p:cTn id="15" fill="hold"/>
                                        <p:tgtEl>
                                          <p:spTgt spid="231">
                                            <p:txEl>
                                              <p:pRg st="2" end="2"/>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22" presetClass="entr" presetSubtype="2" fill="hold" grpId="2" nodeType="clickEffect">
                                  <p:stCondLst>
                                    <p:cond delay="0"/>
                                  </p:stCondLst>
                                  <p:iterate>
                                    <p:tmAbs val="0"/>
                                  </p:iterate>
                                  <p:childTnLst>
                                    <p:set>
                                      <p:cBhvr>
                                        <p:cTn id="19" fill="hold"/>
                                        <p:tgtEl>
                                          <p:spTgt spid="232"/>
                                        </p:tgtEl>
                                        <p:attrNameLst>
                                          <p:attrName>style.visibility</p:attrName>
                                        </p:attrNameLst>
                                      </p:cBhvr>
                                      <p:to>
                                        <p:strVal val="visible"/>
                                      </p:to>
                                    </p:set>
                                    <p:animEffect transition="in" filter="wipe(right)">
                                      <p:cBhvr>
                                        <p:cTn id="20" dur="1000"/>
                                        <p:tgtEl>
                                          <p:spTgt spid="2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1" grpId="1" build="p" bldLvl="5" animBg="1" advAuto="0"/>
      <p:bldP spid="232" grpId="2" animBg="1" advAuto="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Shape 234"/>
          <p:cNvSpPr>
            <a:spLocks noGrp="1"/>
          </p:cNvSpPr>
          <p:nvPr>
            <p:ph type="title"/>
          </p:nvPr>
        </p:nvSpPr>
        <p:spPr>
          <a:xfrm>
            <a:off x="669727" y="234404"/>
            <a:ext cx="7804547" cy="709525"/>
          </a:xfrm>
          <a:prstGeom prst="rect">
            <a:avLst/>
          </a:prstGeom>
        </p:spPr>
        <p:txBody>
          <a:bodyPr>
            <a:normAutofit fontScale="90000"/>
          </a:bodyPr>
          <a:lstStyle/>
          <a:p>
            <a:r>
              <a:t>Suggestions de révision</a:t>
            </a:r>
          </a:p>
        </p:txBody>
      </p:sp>
      <p:sp>
        <p:nvSpPr>
          <p:cNvPr id="235" name="Shape 235"/>
          <p:cNvSpPr>
            <a:spLocks noGrp="1"/>
          </p:cNvSpPr>
          <p:nvPr>
            <p:ph type="body" sz="quarter" idx="1"/>
          </p:nvPr>
        </p:nvSpPr>
        <p:spPr>
          <a:xfrm>
            <a:off x="461164" y="2476269"/>
            <a:ext cx="1964101" cy="2337257"/>
          </a:xfrm>
          <a:prstGeom prst="rect">
            <a:avLst/>
          </a:prstGeom>
        </p:spPr>
        <p:txBody>
          <a:bodyPr>
            <a:normAutofit fontScale="62500" lnSpcReduction="20000"/>
          </a:bodyPr>
          <a:lstStyle/>
          <a:p>
            <a:pPr defTabSz="293361">
              <a:spcBef>
                <a:spcPts val="2071"/>
              </a:spcBef>
              <a:defRPr sz="2720"/>
            </a:pPr>
            <a:r>
              <a:rPr dirty="0" err="1"/>
              <a:t>Fonction</a:t>
            </a:r>
            <a:r>
              <a:rPr dirty="0"/>
              <a:t> de </a:t>
            </a:r>
            <a:r>
              <a:rPr dirty="0" err="1"/>
              <a:t>l’indicateur</a:t>
            </a:r>
            <a:r>
              <a:rPr dirty="0"/>
              <a:t> et des </a:t>
            </a:r>
            <a:r>
              <a:rPr dirty="0" err="1"/>
              <a:t>valeurs</a:t>
            </a:r>
            <a:r>
              <a:rPr dirty="0"/>
              <a:t> </a:t>
            </a:r>
            <a:r>
              <a:rPr dirty="0" err="1"/>
              <a:t>remarquables</a:t>
            </a:r>
            <a:r>
              <a:rPr dirty="0"/>
              <a:t> (</a:t>
            </a:r>
            <a:r>
              <a:rPr dirty="0" err="1"/>
              <a:t>trop</a:t>
            </a:r>
            <a:r>
              <a:rPr dirty="0"/>
              <a:t> </a:t>
            </a:r>
            <a:r>
              <a:rPr dirty="0" err="1"/>
              <a:t>hautes</a:t>
            </a:r>
            <a:r>
              <a:rPr dirty="0"/>
              <a:t>/</a:t>
            </a:r>
            <a:r>
              <a:rPr dirty="0" err="1"/>
              <a:t>trop</a:t>
            </a:r>
            <a:r>
              <a:rPr dirty="0"/>
              <a:t> basses)</a:t>
            </a:r>
          </a:p>
          <a:p>
            <a:pPr defTabSz="293361">
              <a:spcBef>
                <a:spcPts val="2071"/>
              </a:spcBef>
              <a:defRPr sz="2720"/>
            </a:pPr>
            <a:r>
              <a:rPr dirty="0"/>
              <a:t>A </a:t>
            </a:r>
            <a:r>
              <a:rPr dirty="0" err="1"/>
              <a:t>partir</a:t>
            </a:r>
            <a:r>
              <a:rPr dirty="0"/>
              <a:t> des actions </a:t>
            </a:r>
            <a:r>
              <a:rPr dirty="0" err="1"/>
              <a:t>possibles</a:t>
            </a:r>
            <a:r>
              <a:rPr dirty="0"/>
              <a:t> de la </a:t>
            </a:r>
            <a:r>
              <a:rPr dirty="0" err="1"/>
              <a:t>littérature</a:t>
            </a:r>
            <a:endParaRPr dirty="0"/>
          </a:p>
        </p:txBody>
      </p:sp>
      <p:pic>
        <p:nvPicPr>
          <p:cNvPr id="236" name="pasted-image.tiff"/>
          <p:cNvPicPr>
            <a:picLocks noChangeAspect="1"/>
          </p:cNvPicPr>
          <p:nvPr/>
        </p:nvPicPr>
        <p:blipFill>
          <a:blip r:embed="rId2" cstate="print">
            <a:extLst/>
          </a:blip>
          <a:stretch>
            <a:fillRect/>
          </a:stretch>
        </p:blipFill>
        <p:spPr>
          <a:xfrm>
            <a:off x="3321844" y="1140832"/>
            <a:ext cx="2500313" cy="1098352"/>
          </a:xfrm>
          <a:prstGeom prst="rect">
            <a:avLst/>
          </a:prstGeom>
          <a:ln w="12700">
            <a:miter lim="400000"/>
          </a:ln>
        </p:spPr>
      </p:pic>
      <p:sp>
        <p:nvSpPr>
          <p:cNvPr id="237" name="Shape 237"/>
          <p:cNvSpPr/>
          <p:nvPr/>
        </p:nvSpPr>
        <p:spPr>
          <a:xfrm>
            <a:off x="2764274" y="2518897"/>
            <a:ext cx="6411132" cy="2252001"/>
          </a:xfrm>
          <a:prstGeom prst="rect">
            <a:avLst/>
          </a:prstGeom>
          <a:ln w="12700">
            <a:miter lim="400000"/>
          </a:ln>
          <a:extLst>
            <a:ext uri="{C572A759-6A51-4108-AA02-DFA0A04FC94B}">
              <ma14:wrappingTextBoxFlag xmlns:ma14="http://schemas.microsoft.com/office/mac/drawingml/2011/main" xmlns="" val="1"/>
            </a:ext>
          </a:extLst>
        </p:spPr>
        <p:txBody>
          <a:bodyPr lIns="31887" tIns="31887" rIns="31887" bIns="31887" anchor="ctr">
            <a:normAutofit fontScale="55000" lnSpcReduction="20000"/>
          </a:bodyPr>
          <a:lstStyle/>
          <a:p>
            <a:pPr algn="l" defTabSz="231022">
              <a:spcBef>
                <a:spcPts val="1632"/>
              </a:spcBef>
              <a:defRPr sz="2268" b="1">
                <a:latin typeface="Helvetica"/>
                <a:ea typeface="Helvetica"/>
                <a:cs typeface="Helvetica"/>
                <a:sym typeface="Helvetica"/>
              </a:defRPr>
            </a:pPr>
            <a:r>
              <a:rPr dirty="0" err="1"/>
              <a:t>Révision</a:t>
            </a:r>
            <a:r>
              <a:rPr dirty="0"/>
              <a:t> de structure</a:t>
            </a:r>
          </a:p>
          <a:p>
            <a:pPr marL="351555" lvl="1" indent="-175777" algn="l" defTabSz="231022">
              <a:spcBef>
                <a:spcPts val="1632"/>
              </a:spcBef>
              <a:buSzPct val="75000"/>
              <a:buChar char="•"/>
              <a:defRPr sz="2268"/>
            </a:pPr>
            <a:r>
              <a:rPr dirty="0" err="1"/>
              <a:t>ajouter</a:t>
            </a:r>
            <a:r>
              <a:rPr dirty="0"/>
              <a:t> / </a:t>
            </a:r>
            <a:r>
              <a:rPr dirty="0" err="1"/>
              <a:t>supprimer</a:t>
            </a:r>
            <a:r>
              <a:rPr dirty="0"/>
              <a:t> / </a:t>
            </a:r>
            <a:r>
              <a:rPr dirty="0" err="1"/>
              <a:t>déplacer</a:t>
            </a:r>
            <a:r>
              <a:rPr dirty="0"/>
              <a:t> / </a:t>
            </a:r>
            <a:r>
              <a:rPr dirty="0" err="1"/>
              <a:t>fusionner</a:t>
            </a:r>
            <a:r>
              <a:rPr dirty="0"/>
              <a:t> / </a:t>
            </a:r>
            <a:r>
              <a:rPr dirty="0" err="1"/>
              <a:t>scinder</a:t>
            </a:r>
            <a:r>
              <a:rPr dirty="0"/>
              <a:t> un </a:t>
            </a:r>
            <a:r>
              <a:rPr dirty="0" err="1"/>
              <a:t>chapitre</a:t>
            </a:r>
            <a:endParaRPr dirty="0"/>
          </a:p>
          <a:p>
            <a:pPr algn="l" defTabSz="231022">
              <a:spcBef>
                <a:spcPts val="1632"/>
              </a:spcBef>
              <a:defRPr sz="2268"/>
            </a:pPr>
            <a:r>
              <a:rPr b="1" dirty="0" err="1">
                <a:latin typeface="Helvetica"/>
                <a:ea typeface="Helvetica"/>
                <a:cs typeface="Helvetica"/>
                <a:sym typeface="Helvetica"/>
              </a:rPr>
              <a:t>Révision</a:t>
            </a:r>
            <a:r>
              <a:rPr b="1" dirty="0">
                <a:latin typeface="Helvetica"/>
                <a:ea typeface="Helvetica"/>
                <a:cs typeface="Helvetica"/>
                <a:sym typeface="Helvetica"/>
              </a:rPr>
              <a:t> de </a:t>
            </a:r>
            <a:r>
              <a:rPr b="1" dirty="0" err="1">
                <a:latin typeface="Helvetica"/>
                <a:ea typeface="Helvetica"/>
                <a:cs typeface="Helvetica"/>
                <a:sym typeface="Helvetica"/>
              </a:rPr>
              <a:t>contenu</a:t>
            </a:r>
            <a:r>
              <a:rPr dirty="0"/>
              <a:t> </a:t>
            </a:r>
          </a:p>
          <a:p>
            <a:pPr marL="351555" lvl="1" indent="-175777" algn="l" defTabSz="231022">
              <a:spcBef>
                <a:spcPts val="1632"/>
              </a:spcBef>
              <a:buSzPct val="75000"/>
              <a:buChar char="•"/>
              <a:defRPr sz="2268"/>
            </a:pPr>
            <a:r>
              <a:rPr dirty="0" err="1"/>
              <a:t>reformuler</a:t>
            </a:r>
            <a:r>
              <a:rPr dirty="0"/>
              <a:t>, </a:t>
            </a:r>
            <a:r>
              <a:rPr dirty="0" err="1"/>
              <a:t>expliquer</a:t>
            </a:r>
            <a:r>
              <a:rPr dirty="0"/>
              <a:t>, simplifier, </a:t>
            </a:r>
            <a:r>
              <a:rPr dirty="0" err="1"/>
              <a:t>illustrer</a:t>
            </a:r>
            <a:r>
              <a:rPr dirty="0"/>
              <a:t>, </a:t>
            </a:r>
            <a:r>
              <a:rPr dirty="0" err="1"/>
              <a:t>corriger</a:t>
            </a:r>
            <a:r>
              <a:rPr dirty="0"/>
              <a:t>, </a:t>
            </a:r>
            <a:br>
              <a:rPr dirty="0"/>
            </a:br>
            <a:r>
              <a:rPr dirty="0" err="1"/>
              <a:t>mettre</a:t>
            </a:r>
            <a:r>
              <a:rPr dirty="0"/>
              <a:t> à jour, etc</a:t>
            </a:r>
          </a:p>
          <a:p>
            <a:pPr algn="l" defTabSz="231022">
              <a:spcBef>
                <a:spcPts val="1632"/>
              </a:spcBef>
              <a:defRPr sz="2268"/>
            </a:pPr>
            <a:r>
              <a:rPr b="1" dirty="0" err="1">
                <a:latin typeface="Helvetica"/>
                <a:ea typeface="Helvetica"/>
                <a:cs typeface="Helvetica"/>
                <a:sym typeface="Helvetica"/>
              </a:rPr>
              <a:t>Révision</a:t>
            </a:r>
            <a:r>
              <a:rPr b="1" dirty="0">
                <a:latin typeface="Helvetica"/>
                <a:ea typeface="Helvetica"/>
                <a:cs typeface="Helvetica"/>
                <a:sym typeface="Helvetica"/>
              </a:rPr>
              <a:t> de navigation</a:t>
            </a:r>
            <a:r>
              <a:rPr dirty="0"/>
              <a:t> </a:t>
            </a:r>
          </a:p>
          <a:p>
            <a:pPr marL="351555" lvl="1" indent="-175777" algn="l" defTabSz="231022">
              <a:spcBef>
                <a:spcPts val="1632"/>
              </a:spcBef>
              <a:buSzPct val="75000"/>
              <a:buChar char="•"/>
              <a:defRPr sz="2268"/>
            </a:pPr>
            <a:r>
              <a:rPr dirty="0" err="1"/>
              <a:t>ajouter</a:t>
            </a:r>
            <a:r>
              <a:rPr dirty="0"/>
              <a:t> / modifier / </a:t>
            </a:r>
            <a:r>
              <a:rPr dirty="0" err="1"/>
              <a:t>supprimer</a:t>
            </a:r>
            <a:r>
              <a:rPr dirty="0"/>
              <a:t> un lien interne </a:t>
            </a:r>
            <a:r>
              <a:rPr dirty="0" err="1"/>
              <a:t>ou</a:t>
            </a:r>
            <a:r>
              <a:rPr dirty="0"/>
              <a:t> </a:t>
            </a:r>
            <a:r>
              <a:rPr dirty="0" err="1"/>
              <a:t>externe</a:t>
            </a:r>
            <a:endParaRPr dirty="0"/>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2" presetClass="entr" presetSubtype="2" fill="hold" grpId="1" nodeType="clickEffect">
                                  <p:stCondLst>
                                    <p:cond delay="0"/>
                                  </p:stCondLst>
                                  <p:iterate>
                                    <p:tmAbs val="0"/>
                                  </p:iterate>
                                  <p:childTnLst>
                                    <p:set>
                                      <p:cBhvr>
                                        <p:cTn id="6" fill="hold"/>
                                        <p:tgtEl>
                                          <p:spTgt spid="236"/>
                                        </p:tgtEl>
                                        <p:attrNameLst>
                                          <p:attrName>style.visibility</p:attrName>
                                        </p:attrNameLst>
                                      </p:cBhvr>
                                      <p:to>
                                        <p:strVal val="visible"/>
                                      </p:to>
                                    </p:set>
                                    <p:animEffect transition="in" filter="wipe(right)">
                                      <p:cBhvr>
                                        <p:cTn id="7" dur="1000"/>
                                        <p:tgtEl>
                                          <p:spTgt spid="2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6" grpId="1" animBg="1" advAuto="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 name="Shape 239"/>
          <p:cNvSpPr>
            <a:spLocks noGrp="1"/>
          </p:cNvSpPr>
          <p:nvPr>
            <p:ph type="title"/>
          </p:nvPr>
        </p:nvSpPr>
        <p:spPr>
          <a:prstGeom prst="rect">
            <a:avLst/>
          </a:prstGeom>
        </p:spPr>
        <p:txBody>
          <a:bodyPr/>
          <a:lstStyle/>
          <a:p>
            <a:r>
              <a:t>Plan</a:t>
            </a:r>
          </a:p>
        </p:txBody>
      </p:sp>
      <p:sp>
        <p:nvSpPr>
          <p:cNvPr id="240" name="Shape 240"/>
          <p:cNvSpPr>
            <a:spLocks noGrp="1"/>
          </p:cNvSpPr>
          <p:nvPr>
            <p:ph type="body" idx="1"/>
          </p:nvPr>
        </p:nvSpPr>
        <p:spPr>
          <a:prstGeom prst="rect">
            <a:avLst/>
          </a:prstGeom>
        </p:spPr>
        <p:txBody>
          <a:bodyPr>
            <a:normAutofit fontScale="92500" lnSpcReduction="20000"/>
          </a:bodyPr>
          <a:lstStyle/>
          <a:p>
            <a:pPr marL="279013" indent="-279013">
              <a:buSzPct val="75000"/>
              <a:buChar char="•"/>
            </a:pPr>
            <a:r>
              <a:rPr dirty="0" err="1"/>
              <a:t>Objectifs</a:t>
            </a:r>
            <a:r>
              <a:rPr dirty="0"/>
              <a:t> et </a:t>
            </a:r>
            <a:r>
              <a:rPr dirty="0" err="1"/>
              <a:t>approche</a:t>
            </a:r>
            <a:endParaRPr dirty="0"/>
          </a:p>
          <a:p>
            <a:pPr marL="279013" indent="-279013">
              <a:buSzPct val="75000"/>
              <a:buChar char="•"/>
            </a:pPr>
            <a:r>
              <a:rPr dirty="0" err="1"/>
              <a:t>Contexte</a:t>
            </a:r>
            <a:r>
              <a:rPr dirty="0"/>
              <a:t> </a:t>
            </a:r>
            <a:r>
              <a:rPr dirty="0" err="1"/>
              <a:t>applicatif</a:t>
            </a:r>
            <a:endParaRPr dirty="0"/>
          </a:p>
          <a:p>
            <a:pPr marL="279013" indent="-279013">
              <a:buSzPct val="75000"/>
              <a:buChar char="•"/>
            </a:pPr>
            <a:r>
              <a:rPr dirty="0" err="1"/>
              <a:t>Indicateurs</a:t>
            </a:r>
            <a:r>
              <a:rPr dirty="0"/>
              <a:t> de lecture </a:t>
            </a:r>
          </a:p>
          <a:p>
            <a:pPr marL="279013" indent="-279013">
              <a:buSzPct val="75000"/>
              <a:buChar char="•"/>
            </a:pPr>
            <a:r>
              <a:rPr dirty="0" err="1"/>
              <a:t>Problèmes</a:t>
            </a:r>
            <a:r>
              <a:rPr dirty="0"/>
              <a:t> et propositions de </a:t>
            </a:r>
            <a:r>
              <a:rPr dirty="0" err="1"/>
              <a:t>remédiations</a:t>
            </a:r>
            <a:endParaRPr dirty="0"/>
          </a:p>
          <a:p>
            <a:pPr marL="279013" indent="-279013">
              <a:buSzPct val="75000"/>
              <a:buChar char="•"/>
              <a:defRPr b="1">
                <a:latin typeface="Helvetica"/>
                <a:ea typeface="Helvetica"/>
                <a:cs typeface="Helvetica"/>
                <a:sym typeface="Helvetica"/>
              </a:defRPr>
            </a:pPr>
            <a:r>
              <a:rPr dirty="0"/>
              <a:t>Tableau de </a:t>
            </a:r>
            <a:r>
              <a:rPr dirty="0" err="1"/>
              <a:t>bord</a:t>
            </a:r>
            <a:endParaRPr dirty="0"/>
          </a:p>
          <a:p>
            <a:pPr marL="279013" indent="-279013">
              <a:buSzPct val="75000"/>
              <a:buChar char="•"/>
            </a:pPr>
            <a:r>
              <a:rPr dirty="0"/>
              <a:t>Evaluation </a:t>
            </a:r>
          </a:p>
        </p:txBody>
      </p:sp>
    </p:spTree>
  </p:cSld>
  <p:clrMapOvr>
    <a:masterClrMapping/>
  </p:clrMapOvr>
  <p:transition spd="med"/>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Shape 147"/>
          <p:cNvSpPr>
            <a:spLocks noGrp="1"/>
          </p:cNvSpPr>
          <p:nvPr>
            <p:ph type="title"/>
          </p:nvPr>
        </p:nvSpPr>
        <p:spPr>
          <a:prstGeom prst="rect">
            <a:avLst/>
          </a:prstGeom>
        </p:spPr>
        <p:txBody>
          <a:bodyPr/>
          <a:lstStyle/>
          <a:p>
            <a:r>
              <a:t>Motivation / objectifs</a:t>
            </a:r>
          </a:p>
        </p:txBody>
      </p:sp>
      <p:sp>
        <p:nvSpPr>
          <p:cNvPr id="148" name="Shape 148"/>
          <p:cNvSpPr>
            <a:spLocks noGrp="1"/>
          </p:cNvSpPr>
          <p:nvPr>
            <p:ph type="body" idx="1"/>
          </p:nvPr>
        </p:nvSpPr>
        <p:spPr>
          <a:xfrm>
            <a:off x="669727" y="1376288"/>
            <a:ext cx="8141224" cy="3315146"/>
          </a:xfrm>
          <a:prstGeom prst="rect">
            <a:avLst/>
          </a:prstGeom>
        </p:spPr>
        <p:txBody>
          <a:bodyPr>
            <a:normAutofit fontScale="92500" lnSpcReduction="20000"/>
          </a:bodyPr>
          <a:lstStyle/>
          <a:p>
            <a:r>
              <a:t>Cours en ligne, usages massifs, adaptation continue.</a:t>
            </a:r>
          </a:p>
          <a:p>
            <a:r>
              <a:t>Objectif : analyser les usages de cours en ligne </a:t>
            </a:r>
            <a:br/>
            <a:r>
              <a:t>en vue de leur reconception </a:t>
            </a:r>
          </a:p>
          <a:p>
            <a:pPr lvl="1"/>
            <a:r>
              <a:t>fournir aux </a:t>
            </a:r>
            <a:r>
              <a:rPr>
                <a:solidFill>
                  <a:schemeClr val="accent5"/>
                </a:solidFill>
              </a:rPr>
              <a:t>auteurs</a:t>
            </a:r>
            <a:r>
              <a:t> de cours en ligne</a:t>
            </a:r>
          </a:p>
          <a:p>
            <a:pPr lvl="1"/>
            <a:r>
              <a:t>un </a:t>
            </a:r>
            <a:r>
              <a:rPr>
                <a:solidFill>
                  <a:schemeClr val="accent5"/>
                </a:solidFill>
              </a:rPr>
              <a:t>tableau de bord</a:t>
            </a:r>
            <a:r>
              <a:t> construit à partir des </a:t>
            </a:r>
            <a:r>
              <a:rPr>
                <a:solidFill>
                  <a:schemeClr val="accent5"/>
                </a:solidFill>
              </a:rPr>
              <a:t>traces de lecture des apprenants </a:t>
            </a:r>
          </a:p>
          <a:p>
            <a:pPr lvl="1"/>
            <a:r>
              <a:t>pour </a:t>
            </a:r>
            <a:r>
              <a:rPr>
                <a:solidFill>
                  <a:schemeClr val="accent5"/>
                </a:solidFill>
              </a:rPr>
              <a:t>faciliter la réingénierie</a:t>
            </a:r>
            <a:r>
              <a:t> de leurs cours </a:t>
            </a:r>
          </a:p>
        </p:txBody>
      </p:sp>
      <p:sp>
        <p:nvSpPr>
          <p:cNvPr id="149" name="Shape 149"/>
          <p:cNvSpPr/>
          <p:nvPr/>
        </p:nvSpPr>
        <p:spPr>
          <a:xfrm>
            <a:off x="597219" y="2037136"/>
            <a:ext cx="7949562" cy="678448"/>
          </a:xfrm>
          <a:prstGeom prst="rect">
            <a:avLst/>
          </a:prstGeom>
          <a:ln w="25400">
            <a:solidFill>
              <a:srgbClr val="85888D"/>
            </a:solidFill>
            <a:miter lim="400000"/>
          </a:ln>
        </p:spPr>
        <p:txBody>
          <a:bodyPr lIns="31887" tIns="31887" rIns="31887" bIns="31887" anchor="ctr"/>
          <a:lstStyle/>
          <a:p>
            <a:pPr>
              <a:defRPr sz="2400"/>
            </a:pPr>
            <a:endParaRP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48">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148">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148">
                                            <p:txEl>
                                              <p:pRg st="1" end="1"/>
                                            </p:txEl>
                                          </p:spTgt>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grpId="2" nodeType="afterEffect">
                                  <p:stCondLst>
                                    <p:cond delay="0"/>
                                  </p:stCondLst>
                                  <p:iterate>
                                    <p:tmAbs val="0"/>
                                  </p:iterate>
                                  <p:childTnLst>
                                    <p:set>
                                      <p:cBhvr>
                                        <p:cTn id="15" fill="hold"/>
                                        <p:tgtEl>
                                          <p:spTgt spid="149"/>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1" nodeType="clickEffect">
                                  <p:stCondLst>
                                    <p:cond delay="0"/>
                                  </p:stCondLst>
                                  <p:iterate>
                                    <p:tmAbs val="0"/>
                                  </p:iterate>
                                  <p:childTnLst>
                                    <p:set>
                                      <p:cBhvr>
                                        <p:cTn id="19" fill="hold"/>
                                        <p:tgtEl>
                                          <p:spTgt spid="148">
                                            <p:txEl>
                                              <p:pRg st="2" end="2"/>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1" nodeType="clickEffect">
                                  <p:stCondLst>
                                    <p:cond delay="0"/>
                                  </p:stCondLst>
                                  <p:iterate>
                                    <p:tmAbs val="0"/>
                                  </p:iterate>
                                  <p:childTnLst>
                                    <p:set>
                                      <p:cBhvr>
                                        <p:cTn id="23" fill="hold"/>
                                        <p:tgtEl>
                                          <p:spTgt spid="148">
                                            <p:txEl>
                                              <p:pRg st="3" end="3"/>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1" nodeType="clickEffect">
                                  <p:stCondLst>
                                    <p:cond delay="0"/>
                                  </p:stCondLst>
                                  <p:iterate>
                                    <p:tmAbs val="0"/>
                                  </p:iterate>
                                  <p:childTnLst>
                                    <p:set>
                                      <p:cBhvr>
                                        <p:cTn id="27" fill="hold"/>
                                        <p:tgtEl>
                                          <p:spTgt spid="14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8" grpId="1" build="p" bldLvl="5" animBg="1" advAuto="0"/>
      <p:bldP spid="149" grpId="2" animBg="1" advAuto="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 name="Shape 242"/>
          <p:cNvSpPr>
            <a:spLocks noGrp="1"/>
          </p:cNvSpPr>
          <p:nvPr>
            <p:ph type="title"/>
          </p:nvPr>
        </p:nvSpPr>
        <p:spPr>
          <a:xfrm>
            <a:off x="669727" y="234404"/>
            <a:ext cx="7804547" cy="668244"/>
          </a:xfrm>
          <a:prstGeom prst="rect">
            <a:avLst/>
          </a:prstGeom>
        </p:spPr>
        <p:txBody>
          <a:bodyPr>
            <a:normAutofit fontScale="90000"/>
          </a:bodyPr>
          <a:lstStyle>
            <a:lvl1pPr defTabSz="560831">
              <a:defRPr sz="7679"/>
            </a:lvl1pPr>
          </a:lstStyle>
          <a:p>
            <a:r>
              <a:t>Tableau de bord </a:t>
            </a:r>
          </a:p>
        </p:txBody>
      </p:sp>
      <p:pic>
        <p:nvPicPr>
          <p:cNvPr id="243" name="pasted-image.tiff"/>
          <p:cNvPicPr>
            <a:picLocks noChangeAspect="1"/>
          </p:cNvPicPr>
          <p:nvPr/>
        </p:nvPicPr>
        <p:blipFill>
          <a:blip r:embed="rId2" cstate="print">
            <a:extLst/>
          </a:blip>
          <a:srcRect t="57451"/>
          <a:stretch>
            <a:fillRect/>
          </a:stretch>
        </p:blipFill>
        <p:spPr>
          <a:xfrm>
            <a:off x="4369768" y="3884848"/>
            <a:ext cx="4295180" cy="943221"/>
          </a:xfrm>
          <a:prstGeom prst="rect">
            <a:avLst/>
          </a:prstGeom>
          <a:ln w="12700">
            <a:miter lim="400000"/>
          </a:ln>
        </p:spPr>
      </p:pic>
      <p:sp>
        <p:nvSpPr>
          <p:cNvPr id="244" name="Shape 244"/>
          <p:cNvSpPr>
            <a:spLocks noGrp="1"/>
          </p:cNvSpPr>
          <p:nvPr>
            <p:ph type="body" sz="half" idx="1"/>
          </p:nvPr>
        </p:nvSpPr>
        <p:spPr>
          <a:xfrm>
            <a:off x="746947" y="1272717"/>
            <a:ext cx="8216477" cy="1778343"/>
          </a:xfrm>
          <a:prstGeom prst="rect">
            <a:avLst/>
          </a:prstGeom>
        </p:spPr>
        <p:txBody>
          <a:bodyPr>
            <a:normAutofit fontScale="55000" lnSpcReduction="20000"/>
          </a:bodyPr>
          <a:lstStyle/>
          <a:p>
            <a:pPr defTabSz="319031">
              <a:spcBef>
                <a:spcPts val="2260"/>
              </a:spcBef>
              <a:defRPr sz="3132"/>
            </a:pPr>
            <a:r>
              <a:rPr dirty="0" err="1"/>
              <a:t>Fonctionnalités</a:t>
            </a:r>
            <a:endParaRPr dirty="0"/>
          </a:p>
          <a:p>
            <a:pPr marL="485482" lvl="1" indent="-242741" defTabSz="319031">
              <a:spcBef>
                <a:spcPts val="2260"/>
              </a:spcBef>
              <a:defRPr sz="3132"/>
            </a:pPr>
            <a:r>
              <a:rPr dirty="0" err="1"/>
              <a:t>Indicateurs</a:t>
            </a:r>
            <a:r>
              <a:rPr dirty="0"/>
              <a:t>, </a:t>
            </a:r>
            <a:r>
              <a:rPr dirty="0" err="1"/>
              <a:t>problèmes</a:t>
            </a:r>
            <a:r>
              <a:rPr dirty="0"/>
              <a:t> </a:t>
            </a:r>
            <a:r>
              <a:rPr dirty="0" err="1"/>
              <a:t>potentiels</a:t>
            </a:r>
            <a:r>
              <a:rPr dirty="0"/>
              <a:t>, suggestions de </a:t>
            </a:r>
            <a:r>
              <a:rPr dirty="0" err="1"/>
              <a:t>révision</a:t>
            </a:r>
            <a:endParaRPr dirty="0"/>
          </a:p>
          <a:p>
            <a:pPr marL="485482" lvl="1" indent="-242741" defTabSz="319031">
              <a:spcBef>
                <a:spcPts val="2260"/>
              </a:spcBef>
              <a:defRPr sz="3132"/>
            </a:pPr>
            <a:r>
              <a:rPr dirty="0"/>
              <a:t>Navigation </a:t>
            </a:r>
          </a:p>
          <a:p>
            <a:pPr marL="485482" lvl="1" indent="-242741" defTabSz="319031">
              <a:spcBef>
                <a:spcPts val="2260"/>
              </a:spcBef>
              <a:defRPr sz="3132"/>
            </a:pPr>
            <a:r>
              <a:rPr dirty="0" err="1"/>
              <a:t>Gestion</a:t>
            </a:r>
            <a:r>
              <a:rPr dirty="0"/>
              <a:t> des </a:t>
            </a:r>
            <a:r>
              <a:rPr dirty="0" err="1"/>
              <a:t>tâches</a:t>
            </a:r>
            <a:endParaRPr dirty="0"/>
          </a:p>
        </p:txBody>
      </p:sp>
      <p:pic>
        <p:nvPicPr>
          <p:cNvPr id="245" name="pasted-image.tiff"/>
          <p:cNvPicPr>
            <a:picLocks noChangeAspect="1"/>
          </p:cNvPicPr>
          <p:nvPr/>
        </p:nvPicPr>
        <p:blipFill>
          <a:blip r:embed="rId2" cstate="print">
            <a:extLst/>
          </a:blip>
          <a:srcRect b="42059"/>
          <a:stretch>
            <a:fillRect/>
          </a:stretch>
        </p:blipFill>
        <p:spPr>
          <a:xfrm>
            <a:off x="4369768" y="2611273"/>
            <a:ext cx="4295180" cy="1284421"/>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2" presetClass="entr" presetSubtype="4" fill="hold" grpId="1" nodeType="clickEffect">
                                  <p:stCondLst>
                                    <p:cond delay="0"/>
                                  </p:stCondLst>
                                  <p:iterate>
                                    <p:tmAbs val="0"/>
                                  </p:iterate>
                                  <p:childTnLst>
                                    <p:set>
                                      <p:cBhvr>
                                        <p:cTn id="6" fill="hold"/>
                                        <p:tgtEl>
                                          <p:spTgt spid="245"/>
                                        </p:tgtEl>
                                        <p:attrNameLst>
                                          <p:attrName>style.visibility</p:attrName>
                                        </p:attrNameLst>
                                      </p:cBhvr>
                                      <p:to>
                                        <p:strVal val="visible"/>
                                      </p:to>
                                    </p:set>
                                    <p:animEffect transition="in" filter="wipe(down)">
                                      <p:cBhvr>
                                        <p:cTn id="7" dur="1000"/>
                                        <p:tgtEl>
                                          <p:spTgt spid="24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2" nodeType="clickEffect">
                                  <p:stCondLst>
                                    <p:cond delay="0"/>
                                  </p:stCondLst>
                                  <p:iterate>
                                    <p:tmAbs val="0"/>
                                  </p:iterate>
                                  <p:childTnLst>
                                    <p:set>
                                      <p:cBhvr>
                                        <p:cTn id="11" fill="hold"/>
                                        <p:tgtEl>
                                          <p:spTgt spid="244">
                                            <p:bg/>
                                          </p:spTgt>
                                        </p:tgtEl>
                                        <p:attrNameLst>
                                          <p:attrName>style.visibility</p:attrName>
                                        </p:attrNameLst>
                                      </p:cBhvr>
                                      <p:to>
                                        <p:strVal val="visible"/>
                                      </p:to>
                                    </p:set>
                                  </p:childTnLst>
                                </p:cTn>
                              </p:par>
                              <p:par>
                                <p:cTn id="12" presetID="1" presetClass="entr" presetSubtype="0" fill="hold" grpId="2" nodeType="withEffect">
                                  <p:stCondLst>
                                    <p:cond delay="0"/>
                                  </p:stCondLst>
                                  <p:iterate>
                                    <p:tmAbs val="0"/>
                                  </p:iterate>
                                  <p:childTnLst>
                                    <p:set>
                                      <p:cBhvr>
                                        <p:cTn id="13" fill="hold"/>
                                        <p:tgtEl>
                                          <p:spTgt spid="244">
                                            <p:txEl>
                                              <p:pRg st="0" end="0"/>
                                            </p:txEl>
                                          </p:spTgt>
                                        </p:tgtEl>
                                        <p:attrNameLst>
                                          <p:attrName>style.visibility</p:attrName>
                                        </p:attrNameLst>
                                      </p:cBhvr>
                                      <p:to>
                                        <p:strVal val="visible"/>
                                      </p:to>
                                    </p:set>
                                  </p:childTnLst>
                                </p:cTn>
                              </p:par>
                            </p:childTnLst>
                          </p:cTn>
                        </p:par>
                        <p:par>
                          <p:cTn id="14" fill="hold">
                            <p:stCondLst>
                              <p:cond delay="0"/>
                            </p:stCondLst>
                            <p:childTnLst>
                              <p:par>
                                <p:cTn id="15" presetID="1" presetClass="entr" presetSubtype="0" fill="hold" grpId="2" nodeType="afterEffect">
                                  <p:stCondLst>
                                    <p:cond delay="0"/>
                                  </p:stCondLst>
                                  <p:iterate>
                                    <p:tmAbs val="0"/>
                                  </p:iterate>
                                  <p:childTnLst>
                                    <p:set>
                                      <p:cBhvr>
                                        <p:cTn id="16" fill="hold"/>
                                        <p:tgtEl>
                                          <p:spTgt spid="244">
                                            <p:txEl>
                                              <p:pRg st="1" end="1"/>
                                            </p:txEl>
                                          </p:spTgt>
                                        </p:tgtEl>
                                        <p:attrNameLst>
                                          <p:attrName>style.visibility</p:attrName>
                                        </p:attrNameLst>
                                      </p:cBhvr>
                                      <p:to>
                                        <p:strVal val="visible"/>
                                      </p:to>
                                    </p:set>
                                  </p:childTnLst>
                                </p:cTn>
                              </p:par>
                            </p:childTnLst>
                          </p:cTn>
                        </p:par>
                        <p:par>
                          <p:cTn id="17" fill="hold">
                            <p:stCondLst>
                              <p:cond delay="0"/>
                            </p:stCondLst>
                            <p:childTnLst>
                              <p:par>
                                <p:cTn id="18" presetID="1" presetClass="entr" presetSubtype="0" fill="hold" grpId="2" nodeType="afterEffect">
                                  <p:stCondLst>
                                    <p:cond delay="0"/>
                                  </p:stCondLst>
                                  <p:iterate>
                                    <p:tmAbs val="0"/>
                                  </p:iterate>
                                  <p:childTnLst>
                                    <p:set>
                                      <p:cBhvr>
                                        <p:cTn id="19" fill="hold"/>
                                        <p:tgtEl>
                                          <p:spTgt spid="244">
                                            <p:txEl>
                                              <p:pRg st="2" end="2"/>
                                            </p:txEl>
                                          </p:spTgt>
                                        </p:tgtEl>
                                        <p:attrNameLst>
                                          <p:attrName>style.visibility</p:attrName>
                                        </p:attrNameLst>
                                      </p:cBhvr>
                                      <p:to>
                                        <p:strVal val="visible"/>
                                      </p:to>
                                    </p:set>
                                  </p:childTnLst>
                                </p:cTn>
                              </p:par>
                            </p:childTnLst>
                          </p:cTn>
                        </p:par>
                        <p:par>
                          <p:cTn id="20" fill="hold">
                            <p:stCondLst>
                              <p:cond delay="0"/>
                            </p:stCondLst>
                            <p:childTnLst>
                              <p:par>
                                <p:cTn id="21" presetID="1" presetClass="entr" presetSubtype="0" fill="hold" grpId="2" nodeType="afterEffect">
                                  <p:stCondLst>
                                    <p:cond delay="0"/>
                                  </p:stCondLst>
                                  <p:iterate>
                                    <p:tmAbs val="0"/>
                                  </p:iterate>
                                  <p:childTnLst>
                                    <p:set>
                                      <p:cBhvr>
                                        <p:cTn id="22" fill="hold"/>
                                        <p:tgtEl>
                                          <p:spTgt spid="24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4" grpId="2" build="p" bldLvl="5" animBg="1" advAuto="0"/>
      <p:bldP spid="245" grpId="1" animBg="1" advAuto="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 name="Shape 247"/>
          <p:cNvSpPr>
            <a:spLocks noGrp="1"/>
          </p:cNvSpPr>
          <p:nvPr>
            <p:ph type="title"/>
          </p:nvPr>
        </p:nvSpPr>
        <p:spPr>
          <a:xfrm>
            <a:off x="669727" y="234405"/>
            <a:ext cx="7804547" cy="815318"/>
          </a:xfrm>
          <a:prstGeom prst="rect">
            <a:avLst/>
          </a:prstGeom>
        </p:spPr>
        <p:txBody>
          <a:bodyPr>
            <a:normAutofit fontScale="90000"/>
          </a:bodyPr>
          <a:lstStyle>
            <a:lvl1pPr defTabSz="356362">
              <a:defRPr sz="4880"/>
            </a:lvl1pPr>
          </a:lstStyle>
          <a:p>
            <a:r>
              <a:t>CoReaDa : Course Reading Dashboard</a:t>
            </a:r>
          </a:p>
        </p:txBody>
      </p:sp>
      <p:pic>
        <p:nvPicPr>
          <p:cNvPr id="248" name="pasted-image.png"/>
          <p:cNvPicPr>
            <a:picLocks noChangeAspect="1"/>
          </p:cNvPicPr>
          <p:nvPr/>
        </p:nvPicPr>
        <p:blipFill>
          <a:blip r:embed="rId3" cstate="print">
            <a:extLst/>
          </a:blip>
          <a:stretch>
            <a:fillRect/>
          </a:stretch>
        </p:blipFill>
        <p:spPr>
          <a:xfrm>
            <a:off x="49113" y="1145788"/>
            <a:ext cx="9027914" cy="3463236"/>
          </a:xfrm>
          <a:prstGeom prst="rect">
            <a:avLst/>
          </a:prstGeom>
          <a:ln w="25400">
            <a:solidFill>
              <a:srgbClr val="F3F7F5"/>
            </a:solidFill>
            <a:miter lim="400000"/>
          </a:ln>
          <a:effectLst>
            <a:outerShdw blurRad="50800" dist="25400" dir="3600000" rotWithShape="0">
              <a:srgbClr val="000000">
                <a:alpha val="70000"/>
              </a:srgbClr>
            </a:outerShdw>
          </a:effectLst>
        </p:spPr>
      </p:pic>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52" name="Shape 252"/>
          <p:cNvSpPr/>
          <p:nvPr/>
        </p:nvSpPr>
        <p:spPr>
          <a:xfrm>
            <a:off x="1962525" y="725837"/>
            <a:ext cx="5340263" cy="1051767"/>
          </a:xfrm>
          <a:prstGeom prst="roundRect">
            <a:avLst>
              <a:gd name="adj" fmla="val 9551"/>
            </a:avLst>
          </a:prstGeom>
          <a:blipFill>
            <a:blip r:embed="rId3" cstate="print"/>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xmlns="" val="1"/>
            </a:ext>
          </a:extLst>
        </p:spPr>
        <p:txBody>
          <a:bodyPr lIns="31887" tIns="31887" rIns="31887" bIns="31887" anchor="ctr"/>
          <a:lstStyle>
            <a:lvl1pPr>
              <a:defRPr sz="6100" u="sng">
                <a:solidFill>
                  <a:srgbClr val="FFFFFF"/>
                </a:solidFill>
                <a:hlinkClick r:id="rId4"/>
              </a:defRPr>
            </a:lvl1pPr>
          </a:lstStyle>
          <a:p>
            <a:pPr>
              <a:defRPr u="none"/>
            </a:pPr>
            <a:r>
              <a:rPr u="sng">
                <a:hlinkClick r:id="rId4"/>
              </a:rPr>
              <a:t>Démonstration</a:t>
            </a:r>
          </a:p>
        </p:txBody>
      </p:sp>
      <p:sp>
        <p:nvSpPr>
          <p:cNvPr id="253" name="Shape 253"/>
          <p:cNvSpPr/>
          <p:nvPr/>
        </p:nvSpPr>
        <p:spPr>
          <a:xfrm>
            <a:off x="1841212" y="3747936"/>
            <a:ext cx="2030622" cy="669727"/>
          </a:xfrm>
          <a:prstGeom prst="roundRect">
            <a:avLst>
              <a:gd name="adj" fmla="val 15000"/>
            </a:avLst>
          </a:prstGeom>
          <a:blipFill>
            <a:blip r:embed="rId3" cstate="print"/>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xmlns="" val="1"/>
            </a:ext>
          </a:extLst>
        </p:spPr>
        <p:txBody>
          <a:bodyPr lIns="31887" tIns="31887" rIns="31887" bIns="31887" anchor="ctr"/>
          <a:lstStyle>
            <a:lvl1pPr>
              <a:defRPr sz="2400" u="sng">
                <a:solidFill>
                  <a:srgbClr val="FFFFFF"/>
                </a:solidFill>
                <a:hlinkClick r:id="rId5" action="ppaction://hlinksldjump"/>
              </a:defRPr>
            </a:lvl1pPr>
          </a:lstStyle>
          <a:p>
            <a:pPr>
              <a:defRPr u="none"/>
            </a:pPr>
            <a:r>
              <a:rPr u="sng">
                <a:hlinkClick r:id="rId5" action="ppaction://hlinksldjump"/>
              </a:rPr>
              <a:t>Suite de la présentation</a:t>
            </a:r>
          </a:p>
        </p:txBody>
      </p:sp>
      <p:sp>
        <p:nvSpPr>
          <p:cNvPr id="254" name="Shape 254"/>
          <p:cNvSpPr/>
          <p:nvPr/>
        </p:nvSpPr>
        <p:spPr>
          <a:xfrm>
            <a:off x="5177420" y="3747936"/>
            <a:ext cx="2030621" cy="669727"/>
          </a:xfrm>
          <a:prstGeom prst="roundRect">
            <a:avLst>
              <a:gd name="adj" fmla="val 15000"/>
            </a:avLst>
          </a:prstGeom>
          <a:blipFill>
            <a:blip r:embed="rId3" cstate="print"/>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xmlns="" val="1"/>
            </a:ext>
          </a:extLst>
        </p:spPr>
        <p:txBody>
          <a:bodyPr lIns="31887" tIns="31887" rIns="31887" bIns="31887" anchor="ctr"/>
          <a:lstStyle>
            <a:lvl1pPr>
              <a:defRPr sz="2400" u="sng">
                <a:solidFill>
                  <a:srgbClr val="FFFFFF"/>
                </a:solidFill>
                <a:hlinkClick r:id="" action="ppaction://hlinkshowjump?jump=nextslide"/>
              </a:defRPr>
            </a:lvl1pPr>
          </a:lstStyle>
          <a:p>
            <a:pPr>
              <a:defRPr u="none"/>
            </a:pPr>
            <a:r>
              <a:rPr u="sng">
                <a:hlinkClick r:id="" action="ppaction://hlinkshowjump?jump=nextslide"/>
              </a:rPr>
              <a:t>Slides de backup</a:t>
            </a:r>
          </a:p>
        </p:txBody>
      </p:sp>
      <p:sp>
        <p:nvSpPr>
          <p:cNvPr id="255" name="Shape 255"/>
          <p:cNvSpPr/>
          <p:nvPr/>
        </p:nvSpPr>
        <p:spPr>
          <a:xfrm>
            <a:off x="3423053" y="2188321"/>
            <a:ext cx="2419209" cy="772283"/>
          </a:xfrm>
          <a:prstGeom prst="rect">
            <a:avLst/>
          </a:prstGeom>
          <a:ln w="12700">
            <a:miter lim="400000"/>
          </a:ln>
          <a:extLst>
            <a:ext uri="{C572A759-6A51-4108-AA02-DFA0A04FC94B}">
              <ma14:wrappingTextBoxFlag xmlns:ma14="http://schemas.microsoft.com/office/mac/drawingml/2011/main" xmlns="" val="1"/>
            </a:ext>
          </a:extLst>
        </p:spPr>
        <p:txBody>
          <a:bodyPr wrap="none" lIns="31887" tIns="31887" rIns="31887" bIns="31887" anchor="ctr">
            <a:spAutoFit/>
          </a:bodyPr>
          <a:lstStyle/>
          <a:p>
            <a:pPr>
              <a:defRPr i="1">
                <a:latin typeface="Helvetica"/>
                <a:ea typeface="Helvetica"/>
                <a:cs typeface="Helvetica"/>
                <a:sym typeface="Helvetica"/>
              </a:defRPr>
            </a:pPr>
            <a:r>
              <a:t>La démonstration </a:t>
            </a:r>
          </a:p>
          <a:p>
            <a:pPr>
              <a:defRPr i="1">
                <a:latin typeface="Helvetica"/>
                <a:ea typeface="Helvetica"/>
                <a:cs typeface="Helvetica"/>
                <a:sym typeface="Helvetica"/>
              </a:defRPr>
            </a:pPr>
            <a:r>
              <a:t>fonctionne-t-elle ?</a:t>
            </a:r>
          </a:p>
        </p:txBody>
      </p:sp>
      <p:sp>
        <p:nvSpPr>
          <p:cNvPr id="256" name="Shape 256"/>
          <p:cNvSpPr/>
          <p:nvPr/>
        </p:nvSpPr>
        <p:spPr>
          <a:xfrm>
            <a:off x="4620933" y="1788659"/>
            <a:ext cx="1" cy="466559"/>
          </a:xfrm>
          <a:prstGeom prst="line">
            <a:avLst/>
          </a:prstGeom>
          <a:ln w="25400">
            <a:solidFill>
              <a:srgbClr val="000000"/>
            </a:solidFill>
            <a:miter lim="400000"/>
            <a:tailEnd type="triangle"/>
          </a:ln>
        </p:spPr>
        <p:txBody>
          <a:bodyPr lIns="31887" tIns="31887" rIns="31887" bIns="31887" anchor="ctr"/>
          <a:lstStyle/>
          <a:p>
            <a:pPr>
              <a:defRPr sz="2400"/>
            </a:pPr>
            <a:endParaRPr/>
          </a:p>
        </p:txBody>
      </p:sp>
      <p:sp>
        <p:nvSpPr>
          <p:cNvPr id="257" name="Shape 257"/>
          <p:cNvSpPr/>
          <p:nvPr/>
        </p:nvSpPr>
        <p:spPr>
          <a:xfrm>
            <a:off x="4926753" y="2996043"/>
            <a:ext cx="1165335" cy="650300"/>
          </a:xfrm>
          <a:prstGeom prst="line">
            <a:avLst/>
          </a:prstGeom>
          <a:ln w="25400">
            <a:solidFill>
              <a:srgbClr val="000000"/>
            </a:solidFill>
            <a:miter lim="400000"/>
            <a:tailEnd type="triangle"/>
          </a:ln>
        </p:spPr>
        <p:txBody>
          <a:bodyPr lIns="31887" tIns="31887" rIns="31887" bIns="31887" anchor="ctr"/>
          <a:lstStyle/>
          <a:p>
            <a:pPr>
              <a:defRPr sz="2400"/>
            </a:pPr>
            <a:endParaRPr/>
          </a:p>
        </p:txBody>
      </p:sp>
      <p:sp>
        <p:nvSpPr>
          <p:cNvPr id="258" name="Shape 258"/>
          <p:cNvSpPr/>
          <p:nvPr/>
        </p:nvSpPr>
        <p:spPr>
          <a:xfrm flipH="1">
            <a:off x="3111780" y="2996043"/>
            <a:ext cx="1165335" cy="650300"/>
          </a:xfrm>
          <a:prstGeom prst="line">
            <a:avLst/>
          </a:prstGeom>
          <a:ln w="25400">
            <a:solidFill>
              <a:srgbClr val="000000"/>
            </a:solidFill>
            <a:miter lim="400000"/>
            <a:tailEnd type="triangle"/>
          </a:ln>
        </p:spPr>
        <p:txBody>
          <a:bodyPr lIns="31887" tIns="31887" rIns="31887" bIns="31887" anchor="ctr"/>
          <a:lstStyle/>
          <a:p>
            <a:pPr>
              <a:defRPr sz="2400"/>
            </a:pPr>
            <a:endParaRPr/>
          </a:p>
        </p:txBody>
      </p:sp>
      <p:sp>
        <p:nvSpPr>
          <p:cNvPr id="259" name="Shape 259"/>
          <p:cNvSpPr/>
          <p:nvPr/>
        </p:nvSpPr>
        <p:spPr>
          <a:xfrm>
            <a:off x="3060972" y="3008105"/>
            <a:ext cx="657508" cy="464506"/>
          </a:xfrm>
          <a:prstGeom prst="rect">
            <a:avLst/>
          </a:prstGeom>
          <a:ln w="12700">
            <a:miter lim="400000"/>
          </a:ln>
          <a:extLst>
            <a:ext uri="{C572A759-6A51-4108-AA02-DFA0A04FC94B}">
              <ma14:wrappingTextBoxFlag xmlns:ma14="http://schemas.microsoft.com/office/mac/drawingml/2011/main" xmlns="" val="1"/>
            </a:ext>
          </a:extLst>
        </p:spPr>
        <p:txBody>
          <a:bodyPr wrap="none" lIns="31887" tIns="31887" rIns="31887" bIns="31887" anchor="ctr">
            <a:spAutoFit/>
          </a:bodyPr>
          <a:lstStyle>
            <a:lvl1pPr>
              <a:defRPr sz="2600"/>
            </a:lvl1pPr>
          </a:lstStyle>
          <a:p>
            <a:r>
              <a:t>OUI</a:t>
            </a:r>
          </a:p>
        </p:txBody>
      </p:sp>
      <p:sp>
        <p:nvSpPr>
          <p:cNvPr id="260" name="Shape 260"/>
          <p:cNvSpPr/>
          <p:nvPr/>
        </p:nvSpPr>
        <p:spPr>
          <a:xfrm>
            <a:off x="5419767" y="3008105"/>
            <a:ext cx="804985" cy="464506"/>
          </a:xfrm>
          <a:prstGeom prst="rect">
            <a:avLst/>
          </a:prstGeom>
          <a:ln w="12700">
            <a:miter lim="400000"/>
          </a:ln>
          <a:extLst>
            <a:ext uri="{C572A759-6A51-4108-AA02-DFA0A04FC94B}">
              <ma14:wrappingTextBoxFlag xmlns:ma14="http://schemas.microsoft.com/office/mac/drawingml/2011/main" xmlns="" val="1"/>
            </a:ext>
          </a:extLst>
        </p:spPr>
        <p:txBody>
          <a:bodyPr wrap="none" lIns="31887" tIns="31887" rIns="31887" bIns="31887" anchor="ctr">
            <a:spAutoFit/>
          </a:bodyPr>
          <a:lstStyle>
            <a:lvl1pPr>
              <a:defRPr sz="2600"/>
            </a:lvl1pPr>
          </a:lstStyle>
          <a:p>
            <a:r>
              <a:t>NON</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256"/>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2" nodeType="afterEffect">
                                  <p:stCondLst>
                                    <p:cond delay="0"/>
                                  </p:stCondLst>
                                  <p:iterate>
                                    <p:tmAbs val="0"/>
                                  </p:iterate>
                                  <p:childTnLst>
                                    <p:set>
                                      <p:cBhvr>
                                        <p:cTn id="9" fill="hold"/>
                                        <p:tgtEl>
                                          <p:spTgt spid="255"/>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grpId="3" nodeType="afterEffect">
                                  <p:stCondLst>
                                    <p:cond delay="0"/>
                                  </p:stCondLst>
                                  <p:iterate>
                                    <p:tmAbs val="0"/>
                                  </p:iterate>
                                  <p:childTnLst>
                                    <p:set>
                                      <p:cBhvr>
                                        <p:cTn id="12" fill="hold"/>
                                        <p:tgtEl>
                                          <p:spTgt spid="257"/>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grpId="4" nodeType="afterEffect">
                                  <p:stCondLst>
                                    <p:cond delay="0"/>
                                  </p:stCondLst>
                                  <p:iterate>
                                    <p:tmAbs val="0"/>
                                  </p:iterate>
                                  <p:childTnLst>
                                    <p:set>
                                      <p:cBhvr>
                                        <p:cTn id="15" fill="hold"/>
                                        <p:tgtEl>
                                          <p:spTgt spid="259"/>
                                        </p:tgtEl>
                                        <p:attrNameLst>
                                          <p:attrName>style.visibility</p:attrName>
                                        </p:attrNameLst>
                                      </p:cBhvr>
                                      <p:to>
                                        <p:strVal val="visible"/>
                                      </p:to>
                                    </p:set>
                                  </p:childTnLst>
                                </p:cTn>
                              </p:par>
                            </p:childTnLst>
                          </p:cTn>
                        </p:par>
                        <p:par>
                          <p:cTn id="16" fill="hold">
                            <p:stCondLst>
                              <p:cond delay="0"/>
                            </p:stCondLst>
                            <p:childTnLst>
                              <p:par>
                                <p:cTn id="17" presetID="1" presetClass="entr" presetSubtype="0" fill="hold" grpId="5" nodeType="afterEffect">
                                  <p:stCondLst>
                                    <p:cond delay="0"/>
                                  </p:stCondLst>
                                  <p:iterate>
                                    <p:tmAbs val="0"/>
                                  </p:iterate>
                                  <p:childTnLst>
                                    <p:set>
                                      <p:cBhvr>
                                        <p:cTn id="18" fill="hold"/>
                                        <p:tgtEl>
                                          <p:spTgt spid="258"/>
                                        </p:tgtEl>
                                        <p:attrNameLst>
                                          <p:attrName>style.visibility</p:attrName>
                                        </p:attrNameLst>
                                      </p:cBhvr>
                                      <p:to>
                                        <p:strVal val="visible"/>
                                      </p:to>
                                    </p:set>
                                  </p:childTnLst>
                                </p:cTn>
                              </p:par>
                            </p:childTnLst>
                          </p:cTn>
                        </p:par>
                        <p:par>
                          <p:cTn id="19" fill="hold">
                            <p:stCondLst>
                              <p:cond delay="0"/>
                            </p:stCondLst>
                            <p:childTnLst>
                              <p:par>
                                <p:cTn id="20" presetID="1" presetClass="entr" presetSubtype="0" fill="hold" grpId="6" nodeType="afterEffect">
                                  <p:stCondLst>
                                    <p:cond delay="0"/>
                                  </p:stCondLst>
                                  <p:iterate>
                                    <p:tmAbs val="0"/>
                                  </p:iterate>
                                  <p:childTnLst>
                                    <p:set>
                                      <p:cBhvr>
                                        <p:cTn id="21" fill="hold"/>
                                        <p:tgtEl>
                                          <p:spTgt spid="260"/>
                                        </p:tgtEl>
                                        <p:attrNameLst>
                                          <p:attrName>style.visibility</p:attrName>
                                        </p:attrNameLst>
                                      </p:cBhvr>
                                      <p:to>
                                        <p:strVal val="visible"/>
                                      </p:to>
                                    </p:set>
                                  </p:childTnLst>
                                </p:cTn>
                              </p:par>
                            </p:childTnLst>
                          </p:cTn>
                        </p:par>
                        <p:par>
                          <p:cTn id="22" fill="hold">
                            <p:stCondLst>
                              <p:cond delay="0"/>
                            </p:stCondLst>
                            <p:childTnLst>
                              <p:par>
                                <p:cTn id="23" presetID="1" presetClass="entr" presetSubtype="0" fill="hold" grpId="7" nodeType="afterEffect">
                                  <p:stCondLst>
                                    <p:cond delay="0"/>
                                  </p:stCondLst>
                                  <p:iterate>
                                    <p:tmAbs val="0"/>
                                  </p:iterate>
                                  <p:childTnLst>
                                    <p:set>
                                      <p:cBhvr>
                                        <p:cTn id="24" fill="hold"/>
                                        <p:tgtEl>
                                          <p:spTgt spid="253"/>
                                        </p:tgtEl>
                                        <p:attrNameLst>
                                          <p:attrName>style.visibility</p:attrName>
                                        </p:attrNameLst>
                                      </p:cBhvr>
                                      <p:to>
                                        <p:strVal val="visible"/>
                                      </p:to>
                                    </p:set>
                                  </p:childTnLst>
                                </p:cTn>
                              </p:par>
                            </p:childTnLst>
                          </p:cTn>
                        </p:par>
                        <p:par>
                          <p:cTn id="25" fill="hold">
                            <p:stCondLst>
                              <p:cond delay="0"/>
                            </p:stCondLst>
                            <p:childTnLst>
                              <p:par>
                                <p:cTn id="26" presetID="1" presetClass="entr" presetSubtype="0" fill="hold" grpId="8" nodeType="afterEffect">
                                  <p:stCondLst>
                                    <p:cond delay="0"/>
                                  </p:stCondLst>
                                  <p:iterate>
                                    <p:tmAbs val="0"/>
                                  </p:iterate>
                                  <p:childTnLst>
                                    <p:set>
                                      <p:cBhvr>
                                        <p:cTn id="27" fill="hold"/>
                                        <p:tgtEl>
                                          <p:spTgt spid="2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3" grpId="7" animBg="1" advAuto="0"/>
      <p:bldP spid="254" grpId="8" animBg="1" advAuto="0"/>
      <p:bldP spid="255" grpId="2" animBg="1" advAuto="0"/>
      <p:bldP spid="256" grpId="1" animBg="1" advAuto="0"/>
      <p:bldP spid="257" grpId="3" animBg="1" advAuto="0"/>
      <p:bldP spid="258" grpId="5" animBg="1" advAuto="0"/>
      <p:bldP spid="259" grpId="4" animBg="1" advAuto="0"/>
      <p:bldP spid="260" grpId="6" animBg="1" advAuto="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 name="Shape 264"/>
          <p:cNvSpPr>
            <a:spLocks noGrp="1"/>
          </p:cNvSpPr>
          <p:nvPr>
            <p:ph type="title"/>
          </p:nvPr>
        </p:nvSpPr>
        <p:spPr>
          <a:xfrm>
            <a:off x="669727" y="396012"/>
            <a:ext cx="7804547" cy="815319"/>
          </a:xfrm>
          <a:prstGeom prst="rect">
            <a:avLst/>
          </a:prstGeom>
        </p:spPr>
        <p:txBody>
          <a:bodyPr>
            <a:normAutofit fontScale="90000"/>
          </a:bodyPr>
          <a:lstStyle>
            <a:lvl1pPr defTabSz="426466">
              <a:defRPr sz="5840"/>
            </a:lvl1pPr>
          </a:lstStyle>
          <a:p>
            <a:r>
              <a:t>Carte de chaleur des indicateurs</a:t>
            </a:r>
          </a:p>
        </p:txBody>
      </p:sp>
      <p:pic>
        <p:nvPicPr>
          <p:cNvPr id="265" name="pasted-image.png"/>
          <p:cNvPicPr>
            <a:picLocks noChangeAspect="1"/>
          </p:cNvPicPr>
          <p:nvPr/>
        </p:nvPicPr>
        <p:blipFill>
          <a:blip r:embed="rId3" cstate="print">
            <a:extLst/>
          </a:blip>
          <a:stretch>
            <a:fillRect/>
          </a:stretch>
        </p:blipFill>
        <p:spPr>
          <a:xfrm>
            <a:off x="133946" y="1742232"/>
            <a:ext cx="8876109" cy="1970165"/>
          </a:xfrm>
          <a:prstGeom prst="rect">
            <a:avLst/>
          </a:prstGeom>
          <a:ln w="12700">
            <a:miter lim="400000"/>
          </a:ln>
        </p:spPr>
      </p:pic>
      <p:pic>
        <p:nvPicPr>
          <p:cNvPr id="266" name="pasted-image.png"/>
          <p:cNvPicPr>
            <a:picLocks noChangeAspect="1"/>
          </p:cNvPicPr>
          <p:nvPr/>
        </p:nvPicPr>
        <p:blipFill>
          <a:blip r:embed="rId3" cstate="print">
            <a:extLst/>
          </a:blip>
          <a:srcRect r="65184"/>
          <a:stretch>
            <a:fillRect/>
          </a:stretch>
        </p:blipFill>
        <p:spPr>
          <a:xfrm>
            <a:off x="3719718" y="1661984"/>
            <a:ext cx="5003454" cy="3189917"/>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2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 grpId="1" animBg="1" advAuto="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 name="Shape 270"/>
          <p:cNvSpPr>
            <a:spLocks noGrp="1"/>
          </p:cNvSpPr>
          <p:nvPr>
            <p:ph type="title"/>
          </p:nvPr>
        </p:nvSpPr>
        <p:spPr>
          <a:xfrm>
            <a:off x="669727" y="309291"/>
            <a:ext cx="7804547" cy="815319"/>
          </a:xfrm>
          <a:prstGeom prst="rect">
            <a:avLst/>
          </a:prstGeom>
        </p:spPr>
        <p:txBody>
          <a:bodyPr>
            <a:normAutofit fontScale="90000"/>
          </a:bodyPr>
          <a:lstStyle>
            <a:lvl1pPr defTabSz="397256">
              <a:defRPr sz="5440"/>
            </a:lvl1pPr>
          </a:lstStyle>
          <a:p>
            <a:r>
              <a:t>Inspecteur de problèmes potentiels</a:t>
            </a:r>
          </a:p>
        </p:txBody>
      </p:sp>
      <p:pic>
        <p:nvPicPr>
          <p:cNvPr id="271" name="pasted-image.png"/>
          <p:cNvPicPr>
            <a:picLocks noChangeAspect="1"/>
          </p:cNvPicPr>
          <p:nvPr/>
        </p:nvPicPr>
        <p:blipFill>
          <a:blip r:embed="rId3" cstate="print">
            <a:extLst/>
          </a:blip>
          <a:stretch>
            <a:fillRect/>
          </a:stretch>
        </p:blipFill>
        <p:spPr>
          <a:xfrm>
            <a:off x="62668" y="1497144"/>
            <a:ext cx="9018665" cy="2762663"/>
          </a:xfrm>
          <a:prstGeom prst="rect">
            <a:avLst/>
          </a:prstGeom>
          <a:ln w="12700">
            <a:miter lim="400000"/>
          </a:ln>
        </p:spPr>
      </p:pic>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 name="Shape 275"/>
          <p:cNvSpPr>
            <a:spLocks noGrp="1"/>
          </p:cNvSpPr>
          <p:nvPr>
            <p:ph type="title"/>
          </p:nvPr>
        </p:nvSpPr>
        <p:spPr>
          <a:xfrm>
            <a:off x="669727" y="281687"/>
            <a:ext cx="7804547" cy="815319"/>
          </a:xfrm>
          <a:prstGeom prst="rect">
            <a:avLst/>
          </a:prstGeom>
        </p:spPr>
        <p:txBody>
          <a:bodyPr>
            <a:normAutofit fontScale="90000"/>
          </a:bodyPr>
          <a:lstStyle>
            <a:lvl1pPr defTabSz="543305">
              <a:defRPr sz="7440"/>
            </a:lvl1pPr>
          </a:lstStyle>
          <a:p>
            <a:r>
              <a:t>Inspecteur de statistiques</a:t>
            </a:r>
          </a:p>
        </p:txBody>
      </p:sp>
      <p:pic>
        <p:nvPicPr>
          <p:cNvPr id="276" name="pasted-image.png"/>
          <p:cNvPicPr>
            <a:picLocks noChangeAspect="1"/>
          </p:cNvPicPr>
          <p:nvPr/>
        </p:nvPicPr>
        <p:blipFill>
          <a:blip r:embed="rId3" cstate="print">
            <a:extLst/>
          </a:blip>
          <a:stretch>
            <a:fillRect/>
          </a:stretch>
        </p:blipFill>
        <p:spPr>
          <a:xfrm>
            <a:off x="73494" y="1529415"/>
            <a:ext cx="8997013" cy="2769914"/>
          </a:xfrm>
          <a:prstGeom prst="rect">
            <a:avLst/>
          </a:prstGeom>
          <a:ln w="12700">
            <a:miter lim="400000"/>
          </a:ln>
        </p:spPr>
      </p:pic>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 name="Shape 280"/>
          <p:cNvSpPr>
            <a:spLocks noGrp="1"/>
          </p:cNvSpPr>
          <p:nvPr>
            <p:ph type="title"/>
          </p:nvPr>
        </p:nvSpPr>
        <p:spPr>
          <a:xfrm>
            <a:off x="669727" y="208078"/>
            <a:ext cx="7804547" cy="815319"/>
          </a:xfrm>
          <a:prstGeom prst="rect">
            <a:avLst/>
          </a:prstGeom>
        </p:spPr>
        <p:txBody>
          <a:bodyPr>
            <a:normAutofit fontScale="90000"/>
          </a:bodyPr>
          <a:lstStyle/>
          <a:p>
            <a:r>
              <a:t>Gestionnaire de tâches</a:t>
            </a:r>
          </a:p>
        </p:txBody>
      </p:sp>
      <p:pic>
        <p:nvPicPr>
          <p:cNvPr id="281" name="pasted-image.png"/>
          <p:cNvPicPr>
            <a:picLocks noChangeAspect="1"/>
          </p:cNvPicPr>
          <p:nvPr/>
        </p:nvPicPr>
        <p:blipFill>
          <a:blip r:embed="rId3" cstate="print">
            <a:extLst/>
          </a:blip>
          <a:stretch>
            <a:fillRect/>
          </a:stretch>
        </p:blipFill>
        <p:spPr>
          <a:xfrm>
            <a:off x="2713023" y="1051645"/>
            <a:ext cx="3717955" cy="3964433"/>
          </a:xfrm>
          <a:prstGeom prst="rect">
            <a:avLst/>
          </a:prstGeom>
          <a:ln w="12700">
            <a:miter lim="400000"/>
          </a:ln>
        </p:spPr>
      </p:pic>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 name="Shape 285"/>
          <p:cNvSpPr>
            <a:spLocks noGrp="1"/>
          </p:cNvSpPr>
          <p:nvPr>
            <p:ph type="title"/>
          </p:nvPr>
        </p:nvSpPr>
        <p:spPr>
          <a:prstGeom prst="rect">
            <a:avLst/>
          </a:prstGeom>
        </p:spPr>
        <p:txBody>
          <a:bodyPr/>
          <a:lstStyle/>
          <a:p>
            <a:r>
              <a:t>Plan</a:t>
            </a:r>
          </a:p>
        </p:txBody>
      </p:sp>
      <p:sp>
        <p:nvSpPr>
          <p:cNvPr id="286" name="Shape 286"/>
          <p:cNvSpPr>
            <a:spLocks noGrp="1"/>
          </p:cNvSpPr>
          <p:nvPr>
            <p:ph type="body" idx="1"/>
          </p:nvPr>
        </p:nvSpPr>
        <p:spPr>
          <a:prstGeom prst="rect">
            <a:avLst/>
          </a:prstGeom>
        </p:spPr>
        <p:txBody>
          <a:bodyPr>
            <a:normAutofit fontScale="92500" lnSpcReduction="20000"/>
          </a:bodyPr>
          <a:lstStyle/>
          <a:p>
            <a:pPr marL="279013" indent="-279013">
              <a:buSzPct val="75000"/>
              <a:buChar char="•"/>
            </a:pPr>
            <a:r>
              <a:rPr dirty="0" err="1"/>
              <a:t>Objectifs</a:t>
            </a:r>
            <a:r>
              <a:rPr dirty="0"/>
              <a:t> et </a:t>
            </a:r>
            <a:r>
              <a:rPr dirty="0" err="1"/>
              <a:t>approche</a:t>
            </a:r>
            <a:endParaRPr dirty="0"/>
          </a:p>
          <a:p>
            <a:pPr marL="279013" indent="-279013">
              <a:buSzPct val="75000"/>
              <a:buChar char="•"/>
            </a:pPr>
            <a:r>
              <a:rPr dirty="0" err="1"/>
              <a:t>Contexte</a:t>
            </a:r>
            <a:r>
              <a:rPr dirty="0"/>
              <a:t> </a:t>
            </a:r>
            <a:r>
              <a:rPr dirty="0" err="1"/>
              <a:t>applicatif</a:t>
            </a:r>
            <a:endParaRPr dirty="0"/>
          </a:p>
          <a:p>
            <a:pPr marL="279013" indent="-279013">
              <a:buSzPct val="75000"/>
              <a:buChar char="•"/>
            </a:pPr>
            <a:r>
              <a:rPr dirty="0" err="1"/>
              <a:t>Indicateurs</a:t>
            </a:r>
            <a:r>
              <a:rPr dirty="0"/>
              <a:t> de lecture </a:t>
            </a:r>
          </a:p>
          <a:p>
            <a:pPr marL="279013" indent="-279013">
              <a:buSzPct val="75000"/>
              <a:buChar char="•"/>
            </a:pPr>
            <a:r>
              <a:rPr dirty="0" err="1"/>
              <a:t>Problèmes</a:t>
            </a:r>
            <a:r>
              <a:rPr dirty="0"/>
              <a:t> et propositions de </a:t>
            </a:r>
            <a:r>
              <a:rPr dirty="0" err="1"/>
              <a:t>remédiations</a:t>
            </a:r>
            <a:endParaRPr dirty="0"/>
          </a:p>
          <a:p>
            <a:pPr marL="279013" indent="-279013">
              <a:buSzPct val="75000"/>
              <a:buChar char="•"/>
            </a:pPr>
            <a:r>
              <a:rPr dirty="0"/>
              <a:t>Tableau de </a:t>
            </a:r>
            <a:r>
              <a:rPr dirty="0" err="1"/>
              <a:t>bord</a:t>
            </a:r>
            <a:endParaRPr dirty="0"/>
          </a:p>
          <a:p>
            <a:pPr marL="279013" indent="-279013">
              <a:buSzPct val="75000"/>
              <a:buChar char="•"/>
              <a:defRPr b="1">
                <a:latin typeface="Helvetica"/>
                <a:ea typeface="Helvetica"/>
                <a:cs typeface="Helvetica"/>
                <a:sym typeface="Helvetica"/>
              </a:defRPr>
            </a:pPr>
            <a:r>
              <a:rPr dirty="0"/>
              <a:t>Evaluation</a:t>
            </a:r>
          </a:p>
        </p:txBody>
      </p:sp>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 name="Shape 288"/>
          <p:cNvSpPr>
            <a:spLocks noGrp="1"/>
          </p:cNvSpPr>
          <p:nvPr>
            <p:ph type="title"/>
          </p:nvPr>
        </p:nvSpPr>
        <p:spPr>
          <a:xfrm>
            <a:off x="669727" y="234405"/>
            <a:ext cx="7804547" cy="909453"/>
          </a:xfrm>
          <a:prstGeom prst="rect">
            <a:avLst/>
          </a:prstGeom>
        </p:spPr>
        <p:txBody>
          <a:bodyPr/>
          <a:lstStyle/>
          <a:p>
            <a:r>
              <a:t>Résumé</a:t>
            </a:r>
          </a:p>
        </p:txBody>
      </p:sp>
      <p:pic>
        <p:nvPicPr>
          <p:cNvPr id="289" name="pasted-image.tiff"/>
          <p:cNvPicPr>
            <a:picLocks noChangeAspect="1"/>
          </p:cNvPicPr>
          <p:nvPr/>
        </p:nvPicPr>
        <p:blipFill>
          <a:blip r:embed="rId2" cstate="print">
            <a:extLst/>
          </a:blip>
          <a:stretch>
            <a:fillRect/>
          </a:stretch>
        </p:blipFill>
        <p:spPr>
          <a:xfrm>
            <a:off x="304709" y="1377777"/>
            <a:ext cx="8534582" cy="3312169"/>
          </a:xfrm>
          <a:prstGeom prst="rect">
            <a:avLst/>
          </a:prstGeom>
          <a:ln w="12700">
            <a:miter lim="400000"/>
          </a:ln>
        </p:spPr>
      </p:pic>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 name="Shape 291"/>
          <p:cNvSpPr>
            <a:spLocks noGrp="1"/>
          </p:cNvSpPr>
          <p:nvPr>
            <p:ph type="title"/>
          </p:nvPr>
        </p:nvSpPr>
        <p:spPr>
          <a:xfrm>
            <a:off x="669727" y="234405"/>
            <a:ext cx="7804547" cy="781296"/>
          </a:xfrm>
          <a:prstGeom prst="rect">
            <a:avLst/>
          </a:prstGeom>
        </p:spPr>
        <p:txBody>
          <a:bodyPr>
            <a:normAutofit fontScale="90000"/>
          </a:bodyPr>
          <a:lstStyle>
            <a:lvl1pPr defTabSz="467359">
              <a:defRPr sz="6400"/>
            </a:lvl1pPr>
          </a:lstStyle>
          <a:p>
            <a:r>
              <a:t>Evaluer… au niveau théorique</a:t>
            </a:r>
          </a:p>
        </p:txBody>
      </p:sp>
      <p:sp>
        <p:nvSpPr>
          <p:cNvPr id="292" name="Shape 292"/>
          <p:cNvSpPr>
            <a:spLocks noGrp="1"/>
          </p:cNvSpPr>
          <p:nvPr>
            <p:ph type="body" idx="1"/>
          </p:nvPr>
        </p:nvSpPr>
        <p:spPr>
          <a:prstGeom prst="rect">
            <a:avLst/>
          </a:prstGeom>
        </p:spPr>
        <p:txBody>
          <a:bodyPr>
            <a:normAutofit fontScale="70000" lnSpcReduction="20000"/>
          </a:bodyPr>
          <a:lstStyle/>
          <a:p>
            <a:pPr defTabSz="256692">
              <a:spcBef>
                <a:spcPts val="1820"/>
              </a:spcBef>
              <a:defRPr sz="2520"/>
            </a:pPr>
            <a:r>
              <a:rPr dirty="0" err="1"/>
              <a:t>Approche</a:t>
            </a:r>
            <a:r>
              <a:rPr dirty="0"/>
              <a:t> </a:t>
            </a:r>
            <a:r>
              <a:rPr dirty="0" err="1"/>
              <a:t>globale</a:t>
            </a:r>
            <a:endParaRPr dirty="0"/>
          </a:p>
          <a:p>
            <a:pPr marL="390618" lvl="1" indent="-195309" defTabSz="256692">
              <a:spcBef>
                <a:spcPts val="1820"/>
              </a:spcBef>
              <a:defRPr sz="2520"/>
            </a:pPr>
            <a:r>
              <a:rPr dirty="0" err="1"/>
              <a:t>méthodologie</a:t>
            </a:r>
            <a:r>
              <a:rPr dirty="0"/>
              <a:t> </a:t>
            </a:r>
            <a:r>
              <a:rPr dirty="0" err="1"/>
              <a:t>d’assistance</a:t>
            </a:r>
            <a:r>
              <a:rPr dirty="0"/>
              <a:t> à la re-conception de </a:t>
            </a:r>
            <a:r>
              <a:rPr dirty="0" err="1"/>
              <a:t>contenus</a:t>
            </a:r>
            <a:r>
              <a:rPr dirty="0"/>
              <a:t> </a:t>
            </a:r>
            <a:r>
              <a:rPr dirty="0" err="1"/>
              <a:t>pédagogiques</a:t>
            </a:r>
            <a:r>
              <a:rPr dirty="0"/>
              <a:t>  </a:t>
            </a:r>
            <a:r>
              <a:rPr dirty="0" err="1"/>
              <a:t>basée</a:t>
            </a:r>
            <a:r>
              <a:rPr dirty="0"/>
              <a:t> </a:t>
            </a:r>
            <a:r>
              <a:rPr dirty="0" err="1"/>
              <a:t>sur</a:t>
            </a:r>
            <a:r>
              <a:rPr dirty="0"/>
              <a:t> les traces </a:t>
            </a:r>
          </a:p>
          <a:p>
            <a:pPr defTabSz="256692">
              <a:spcBef>
                <a:spcPts val="1820"/>
              </a:spcBef>
              <a:defRPr sz="2520"/>
            </a:pPr>
            <a:r>
              <a:rPr dirty="0"/>
              <a:t>Concepts </a:t>
            </a:r>
            <a:r>
              <a:rPr dirty="0" err="1"/>
              <a:t>proposés</a:t>
            </a:r>
            <a:r>
              <a:rPr dirty="0"/>
              <a:t> + </a:t>
            </a:r>
            <a:r>
              <a:rPr dirty="0" err="1"/>
              <a:t>manière</a:t>
            </a:r>
            <a:r>
              <a:rPr dirty="0"/>
              <a:t> de les </a:t>
            </a:r>
            <a:r>
              <a:rPr dirty="0" err="1"/>
              <a:t>calculer</a:t>
            </a:r>
            <a:endParaRPr dirty="0"/>
          </a:p>
          <a:p>
            <a:pPr marL="390618" lvl="1" indent="-195309" defTabSz="256692">
              <a:spcBef>
                <a:spcPts val="1820"/>
              </a:spcBef>
              <a:defRPr sz="2520"/>
            </a:pPr>
            <a:r>
              <a:rPr dirty="0"/>
              <a:t>notion de sessions de lecture / </a:t>
            </a:r>
            <a:r>
              <a:rPr dirty="0" err="1"/>
              <a:t>algorithme</a:t>
            </a:r>
            <a:r>
              <a:rPr dirty="0"/>
              <a:t> de </a:t>
            </a:r>
            <a:r>
              <a:rPr dirty="0" err="1"/>
              <a:t>découpage</a:t>
            </a:r>
            <a:r>
              <a:rPr dirty="0"/>
              <a:t> de traces </a:t>
            </a:r>
          </a:p>
          <a:p>
            <a:pPr marL="390618" lvl="1" indent="-195309" defTabSz="256692">
              <a:spcBef>
                <a:spcPts val="1820"/>
              </a:spcBef>
              <a:defRPr sz="2520"/>
            </a:pPr>
            <a:r>
              <a:rPr dirty="0"/>
              <a:t>classes </a:t>
            </a:r>
            <a:r>
              <a:rPr dirty="0" err="1"/>
              <a:t>d’indicateurs</a:t>
            </a:r>
            <a:r>
              <a:rPr dirty="0"/>
              <a:t> et </a:t>
            </a:r>
            <a:r>
              <a:rPr dirty="0" err="1"/>
              <a:t>indicateurs</a:t>
            </a:r>
            <a:r>
              <a:rPr dirty="0"/>
              <a:t> pour qualifier la lecture</a:t>
            </a:r>
          </a:p>
          <a:p>
            <a:pPr marL="390618" lvl="1" indent="-195309" defTabSz="256692">
              <a:spcBef>
                <a:spcPts val="1820"/>
              </a:spcBef>
              <a:defRPr sz="2520"/>
            </a:pPr>
            <a:r>
              <a:rPr dirty="0" err="1"/>
              <a:t>problèmes</a:t>
            </a:r>
            <a:r>
              <a:rPr dirty="0"/>
              <a:t> </a:t>
            </a:r>
            <a:r>
              <a:rPr dirty="0" err="1"/>
              <a:t>potentiels</a:t>
            </a:r>
            <a:r>
              <a:rPr dirty="0"/>
              <a:t> </a:t>
            </a:r>
            <a:r>
              <a:rPr dirty="0" err="1"/>
              <a:t>détectés</a:t>
            </a:r>
            <a:r>
              <a:rPr dirty="0"/>
              <a:t> </a:t>
            </a:r>
            <a:r>
              <a:rPr dirty="0" err="1"/>
              <a:t>associés</a:t>
            </a:r>
            <a:r>
              <a:rPr dirty="0"/>
              <a:t> aux </a:t>
            </a:r>
            <a:r>
              <a:rPr dirty="0" err="1"/>
              <a:t>indicateurs</a:t>
            </a:r>
            <a:endParaRPr dirty="0"/>
          </a:p>
          <a:p>
            <a:pPr marL="390618" lvl="1" indent="-195309" defTabSz="256692">
              <a:spcBef>
                <a:spcPts val="1820"/>
              </a:spcBef>
              <a:defRPr sz="2520"/>
            </a:pPr>
            <a:r>
              <a:rPr dirty="0"/>
              <a:t>suggestions (</a:t>
            </a:r>
            <a:r>
              <a:rPr dirty="0" err="1"/>
              <a:t>révisions</a:t>
            </a:r>
            <a:r>
              <a:rPr dirty="0"/>
              <a:t>) </a:t>
            </a:r>
            <a:r>
              <a:rPr dirty="0" err="1"/>
              <a:t>associées</a:t>
            </a:r>
            <a:r>
              <a:rPr dirty="0"/>
              <a:t> aux </a:t>
            </a:r>
            <a:r>
              <a:rPr dirty="0" err="1"/>
              <a:t>problèmes</a:t>
            </a:r>
            <a:r>
              <a:rPr dirty="0"/>
              <a:t> </a:t>
            </a:r>
            <a:r>
              <a:rPr dirty="0" err="1"/>
              <a:t>détectés</a:t>
            </a:r>
            <a:endParaRPr dirty="0"/>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292">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292">
                                            <p:txEl>
                                              <p:pRg st="0" end="0"/>
                                            </p:txEl>
                                          </p:spTgt>
                                        </p:tgtEl>
                                        <p:attrNameLst>
                                          <p:attrName>style.visibility</p:attrName>
                                        </p:attrNameLst>
                                      </p:cBhvr>
                                      <p:to>
                                        <p:strVal val="visible"/>
                                      </p:to>
                                    </p:set>
                                  </p:childTnLst>
                                </p:cTn>
                              </p:par>
                              <p:par>
                                <p:cTn id="9" presetID="1" presetClass="entr" presetSubtype="0" fill="hold" grpId="1" nodeType="withEffect">
                                  <p:stCondLst>
                                    <p:cond delay="0"/>
                                  </p:stCondLst>
                                  <p:iterate>
                                    <p:tmAbs val="0"/>
                                  </p:iterate>
                                  <p:childTnLst>
                                    <p:set>
                                      <p:cBhvr>
                                        <p:cTn id="10" fill="hold"/>
                                        <p:tgtEl>
                                          <p:spTgt spid="292">
                                            <p:txEl>
                                              <p:pRg st="1" end="1"/>
                                            </p:txEl>
                                          </p:spTgt>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grpId="1" nodeType="afterEffect">
                                  <p:stCondLst>
                                    <p:cond delay="0"/>
                                  </p:stCondLst>
                                  <p:iterate>
                                    <p:tmAbs val="0"/>
                                  </p:iterate>
                                  <p:childTnLst>
                                    <p:set>
                                      <p:cBhvr>
                                        <p:cTn id="13" fill="hold"/>
                                        <p:tgtEl>
                                          <p:spTgt spid="292">
                                            <p:txEl>
                                              <p:pRg st="2" end="2"/>
                                            </p:txEl>
                                          </p:spTgt>
                                        </p:tgtEl>
                                        <p:attrNameLst>
                                          <p:attrName>style.visibility</p:attrName>
                                        </p:attrNameLst>
                                      </p:cBhvr>
                                      <p:to>
                                        <p:strVal val="visible"/>
                                      </p:to>
                                    </p:set>
                                  </p:childTnLst>
                                </p:cTn>
                              </p:par>
                              <p:par>
                                <p:cTn id="14" presetID="1" presetClass="entr" presetSubtype="0" fill="hold" grpId="1" nodeType="withEffect">
                                  <p:stCondLst>
                                    <p:cond delay="0"/>
                                  </p:stCondLst>
                                  <p:iterate>
                                    <p:tmAbs val="0"/>
                                  </p:iterate>
                                  <p:childTnLst>
                                    <p:set>
                                      <p:cBhvr>
                                        <p:cTn id="15" fill="hold"/>
                                        <p:tgtEl>
                                          <p:spTgt spid="292">
                                            <p:txEl>
                                              <p:pRg st="3" end="3"/>
                                            </p:txEl>
                                          </p:spTgt>
                                        </p:tgtEl>
                                        <p:attrNameLst>
                                          <p:attrName>style.visibility</p:attrName>
                                        </p:attrNameLst>
                                      </p:cBhvr>
                                      <p:to>
                                        <p:strVal val="visible"/>
                                      </p:to>
                                    </p:set>
                                  </p:childTnLst>
                                </p:cTn>
                              </p:par>
                              <p:par>
                                <p:cTn id="16" presetID="1" presetClass="entr" presetSubtype="0" fill="hold" grpId="1" nodeType="withEffect">
                                  <p:stCondLst>
                                    <p:cond delay="0"/>
                                  </p:stCondLst>
                                  <p:iterate>
                                    <p:tmAbs val="0"/>
                                  </p:iterate>
                                  <p:childTnLst>
                                    <p:set>
                                      <p:cBhvr>
                                        <p:cTn id="17" fill="hold"/>
                                        <p:tgtEl>
                                          <p:spTgt spid="292">
                                            <p:txEl>
                                              <p:pRg st="4" end="4"/>
                                            </p:txEl>
                                          </p:spTgt>
                                        </p:tgtEl>
                                        <p:attrNameLst>
                                          <p:attrName>style.visibility</p:attrName>
                                        </p:attrNameLst>
                                      </p:cBhvr>
                                      <p:to>
                                        <p:strVal val="visible"/>
                                      </p:to>
                                    </p:set>
                                  </p:childTnLst>
                                </p:cTn>
                              </p:par>
                              <p:par>
                                <p:cTn id="18" presetID="1" presetClass="entr" presetSubtype="0" fill="hold" grpId="1" nodeType="withEffect">
                                  <p:stCondLst>
                                    <p:cond delay="0"/>
                                  </p:stCondLst>
                                  <p:iterate>
                                    <p:tmAbs val="0"/>
                                  </p:iterate>
                                  <p:childTnLst>
                                    <p:set>
                                      <p:cBhvr>
                                        <p:cTn id="19" fill="hold"/>
                                        <p:tgtEl>
                                          <p:spTgt spid="292">
                                            <p:txEl>
                                              <p:pRg st="5" end="5"/>
                                            </p:txEl>
                                          </p:spTgt>
                                        </p:tgtEl>
                                        <p:attrNameLst>
                                          <p:attrName>style.visibility</p:attrName>
                                        </p:attrNameLst>
                                      </p:cBhvr>
                                      <p:to>
                                        <p:strVal val="visible"/>
                                      </p:to>
                                    </p:set>
                                  </p:childTnLst>
                                </p:cTn>
                              </p:par>
                              <p:par>
                                <p:cTn id="20" presetID="1" presetClass="entr" presetSubtype="0" fill="hold" grpId="1" nodeType="withEffect">
                                  <p:stCondLst>
                                    <p:cond delay="0"/>
                                  </p:stCondLst>
                                  <p:iterate>
                                    <p:tmAbs val="0"/>
                                  </p:iterate>
                                  <p:childTnLst>
                                    <p:set>
                                      <p:cBhvr>
                                        <p:cTn id="21" fill="hold"/>
                                        <p:tgtEl>
                                          <p:spTgt spid="29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2" grpId="1" build="p" animBg="1" advAuto="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Shape 151"/>
          <p:cNvSpPr>
            <a:spLocks noGrp="1"/>
          </p:cNvSpPr>
          <p:nvPr>
            <p:ph type="title"/>
          </p:nvPr>
        </p:nvSpPr>
        <p:spPr>
          <a:xfrm>
            <a:off x="669727" y="118318"/>
            <a:ext cx="7804547" cy="1138536"/>
          </a:xfrm>
          <a:prstGeom prst="rect">
            <a:avLst/>
          </a:prstGeom>
        </p:spPr>
        <p:txBody>
          <a:bodyPr/>
          <a:lstStyle/>
          <a:p>
            <a:r>
              <a:t>Approche</a:t>
            </a:r>
          </a:p>
        </p:txBody>
      </p:sp>
      <p:pic>
        <p:nvPicPr>
          <p:cNvPr id="152" name="pasted-image.tiff"/>
          <p:cNvPicPr>
            <a:picLocks noChangeAspect="1"/>
          </p:cNvPicPr>
          <p:nvPr/>
        </p:nvPicPr>
        <p:blipFill>
          <a:blip r:embed="rId2" cstate="print">
            <a:extLst/>
          </a:blip>
          <a:stretch>
            <a:fillRect/>
          </a:stretch>
        </p:blipFill>
        <p:spPr>
          <a:xfrm>
            <a:off x="304709" y="1377777"/>
            <a:ext cx="8534582" cy="3312169"/>
          </a:xfrm>
          <a:prstGeom prst="rect">
            <a:avLst/>
          </a:prstGeom>
          <a:ln w="12700">
            <a:miter lim="400000"/>
          </a:ln>
        </p:spPr>
      </p:pic>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 name="Shape 294"/>
          <p:cNvSpPr>
            <a:spLocks noGrp="1"/>
          </p:cNvSpPr>
          <p:nvPr>
            <p:ph type="title"/>
          </p:nvPr>
        </p:nvSpPr>
        <p:spPr>
          <a:xfrm>
            <a:off x="669727" y="234404"/>
            <a:ext cx="7804547" cy="784812"/>
          </a:xfrm>
          <a:prstGeom prst="rect">
            <a:avLst/>
          </a:prstGeom>
        </p:spPr>
        <p:txBody>
          <a:bodyPr>
            <a:normAutofit fontScale="90000"/>
          </a:bodyPr>
          <a:lstStyle>
            <a:lvl1pPr defTabSz="484886">
              <a:defRPr sz="6640"/>
            </a:lvl1pPr>
          </a:lstStyle>
          <a:p>
            <a:r>
              <a:t>Evaluer… au niveau pratique</a:t>
            </a:r>
          </a:p>
        </p:txBody>
      </p:sp>
      <p:sp>
        <p:nvSpPr>
          <p:cNvPr id="295" name="Shape 295"/>
          <p:cNvSpPr>
            <a:spLocks noGrp="1"/>
          </p:cNvSpPr>
          <p:nvPr>
            <p:ph type="body" idx="1"/>
          </p:nvPr>
        </p:nvSpPr>
        <p:spPr>
          <a:prstGeom prst="rect">
            <a:avLst/>
          </a:prstGeom>
        </p:spPr>
        <p:txBody>
          <a:bodyPr>
            <a:normAutofit fontScale="55000" lnSpcReduction="20000"/>
          </a:bodyPr>
          <a:lstStyle/>
          <a:p>
            <a:pPr defTabSz="282360">
              <a:spcBef>
                <a:spcPts val="2009"/>
              </a:spcBef>
              <a:defRPr sz="2772"/>
            </a:pPr>
            <a:r>
              <a:rPr dirty="0" err="1"/>
              <a:t>Démarche</a:t>
            </a:r>
            <a:r>
              <a:rPr dirty="0"/>
              <a:t> </a:t>
            </a:r>
            <a:r>
              <a:rPr dirty="0" err="1"/>
              <a:t>générale</a:t>
            </a:r>
            <a:r>
              <a:rPr dirty="0"/>
              <a:t> de conception</a:t>
            </a:r>
          </a:p>
          <a:p>
            <a:pPr defTabSz="282360">
              <a:spcBef>
                <a:spcPts val="2009"/>
              </a:spcBef>
              <a:defRPr sz="2772"/>
            </a:pPr>
            <a:r>
              <a:rPr dirty="0" err="1"/>
              <a:t>Outil</a:t>
            </a:r>
            <a:r>
              <a:rPr dirty="0"/>
              <a:t> </a:t>
            </a:r>
            <a:r>
              <a:rPr dirty="0" err="1"/>
              <a:t>conçu</a:t>
            </a:r>
            <a:r>
              <a:rPr dirty="0"/>
              <a:t> et </a:t>
            </a:r>
            <a:r>
              <a:rPr dirty="0" err="1"/>
              <a:t>développé</a:t>
            </a:r>
            <a:endParaRPr dirty="0"/>
          </a:p>
          <a:p>
            <a:pPr marL="429679" lvl="1" indent="-214839" defTabSz="282360">
              <a:spcBef>
                <a:spcPts val="2009"/>
              </a:spcBef>
              <a:defRPr sz="2772"/>
            </a:pPr>
            <a:r>
              <a:rPr dirty="0" err="1"/>
              <a:t>utilisabilité</a:t>
            </a:r>
            <a:r>
              <a:rPr dirty="0"/>
              <a:t> </a:t>
            </a:r>
          </a:p>
          <a:p>
            <a:pPr marL="429679" lvl="1" indent="-214839" defTabSz="282360">
              <a:spcBef>
                <a:spcPts val="2009"/>
              </a:spcBef>
              <a:defRPr sz="2772"/>
            </a:pPr>
            <a:r>
              <a:rPr dirty="0" err="1"/>
              <a:t>utilité</a:t>
            </a:r>
            <a:r>
              <a:rPr dirty="0"/>
              <a:t> </a:t>
            </a:r>
          </a:p>
          <a:p>
            <a:pPr marL="644519" lvl="2" indent="-214839" defTabSz="282360">
              <a:spcBef>
                <a:spcPts val="2009"/>
              </a:spcBef>
              <a:defRPr sz="2772"/>
            </a:pPr>
            <a:r>
              <a:rPr dirty="0" err="1"/>
              <a:t>potentielle</a:t>
            </a:r>
            <a:r>
              <a:rPr dirty="0"/>
              <a:t> </a:t>
            </a:r>
          </a:p>
          <a:p>
            <a:pPr marL="644519" lvl="2" indent="-214839" defTabSz="282360">
              <a:spcBef>
                <a:spcPts val="2009"/>
              </a:spcBef>
              <a:defRPr sz="2772"/>
            </a:pPr>
            <a:r>
              <a:rPr dirty="0"/>
              <a:t>effective</a:t>
            </a:r>
          </a:p>
          <a:p>
            <a:pPr defTabSz="282360">
              <a:spcBef>
                <a:spcPts val="2009"/>
              </a:spcBef>
              <a:defRPr sz="2772"/>
            </a:pPr>
            <a:r>
              <a:rPr dirty="0" err="1"/>
              <a:t>Effet</a:t>
            </a:r>
            <a:r>
              <a:rPr dirty="0"/>
              <a:t> </a:t>
            </a:r>
            <a:r>
              <a:rPr dirty="0" err="1"/>
              <a:t>sur</a:t>
            </a:r>
            <a:r>
              <a:rPr dirty="0"/>
              <a:t> </a:t>
            </a:r>
            <a:r>
              <a:rPr dirty="0" err="1"/>
              <a:t>l’apprentissage</a:t>
            </a:r>
            <a:endParaRPr dirty="0"/>
          </a:p>
          <a:p>
            <a:pPr defTabSz="282360">
              <a:spcBef>
                <a:spcPts val="2009"/>
              </a:spcBef>
              <a:defRPr sz="2772"/>
            </a:pPr>
            <a:r>
              <a:rPr dirty="0" err="1"/>
              <a:t>Effet</a:t>
            </a:r>
            <a:r>
              <a:rPr dirty="0"/>
              <a:t> </a:t>
            </a:r>
            <a:r>
              <a:rPr dirty="0" err="1"/>
              <a:t>sur</a:t>
            </a:r>
            <a:r>
              <a:rPr dirty="0"/>
              <a:t> les </a:t>
            </a:r>
            <a:r>
              <a:rPr dirty="0" err="1"/>
              <a:t>pratiques</a:t>
            </a:r>
            <a:r>
              <a:rPr dirty="0"/>
              <a:t> </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295">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295">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295">
                                            <p:txEl>
                                              <p:pRg st="1" end="1"/>
                                            </p:txEl>
                                          </p:spTgt>
                                        </p:tgtEl>
                                        <p:attrNameLst>
                                          <p:attrName>style.visibility</p:attrName>
                                        </p:attrNameLst>
                                      </p:cBhvr>
                                      <p:to>
                                        <p:strVal val="visible"/>
                                      </p:to>
                                    </p:set>
                                  </p:childTnLst>
                                </p:cTn>
                              </p:par>
                              <p:par>
                                <p:cTn id="13" presetID="1" presetClass="entr" presetSubtype="0" fill="hold" grpId="1" nodeType="withEffect">
                                  <p:stCondLst>
                                    <p:cond delay="0"/>
                                  </p:stCondLst>
                                  <p:iterate>
                                    <p:tmAbs val="0"/>
                                  </p:iterate>
                                  <p:childTnLst>
                                    <p:set>
                                      <p:cBhvr>
                                        <p:cTn id="14" fill="hold"/>
                                        <p:tgtEl>
                                          <p:spTgt spid="295">
                                            <p:txEl>
                                              <p:pRg st="2" end="2"/>
                                            </p:txEl>
                                          </p:spTgt>
                                        </p:tgtEl>
                                        <p:attrNameLst>
                                          <p:attrName>style.visibility</p:attrName>
                                        </p:attrNameLst>
                                      </p:cBhvr>
                                      <p:to>
                                        <p:strVal val="visible"/>
                                      </p:to>
                                    </p:set>
                                  </p:childTnLst>
                                </p:cTn>
                              </p:par>
                              <p:par>
                                <p:cTn id="15" presetID="1" presetClass="entr" presetSubtype="0" fill="hold" grpId="1" nodeType="withEffect">
                                  <p:stCondLst>
                                    <p:cond delay="0"/>
                                  </p:stCondLst>
                                  <p:iterate>
                                    <p:tmAbs val="0"/>
                                  </p:iterate>
                                  <p:childTnLst>
                                    <p:set>
                                      <p:cBhvr>
                                        <p:cTn id="16" fill="hold"/>
                                        <p:tgtEl>
                                          <p:spTgt spid="295">
                                            <p:txEl>
                                              <p:pRg st="3" end="3"/>
                                            </p:txEl>
                                          </p:spTgt>
                                        </p:tgtEl>
                                        <p:attrNameLst>
                                          <p:attrName>style.visibility</p:attrName>
                                        </p:attrNameLst>
                                      </p:cBhvr>
                                      <p:to>
                                        <p:strVal val="visible"/>
                                      </p:to>
                                    </p:set>
                                  </p:childTnLst>
                                </p:cTn>
                              </p:par>
                              <p:par>
                                <p:cTn id="17" presetID="1" presetClass="entr" presetSubtype="0" fill="hold" grpId="1" nodeType="withEffect">
                                  <p:stCondLst>
                                    <p:cond delay="0"/>
                                  </p:stCondLst>
                                  <p:iterate>
                                    <p:tmAbs val="0"/>
                                  </p:iterate>
                                  <p:childTnLst>
                                    <p:set>
                                      <p:cBhvr>
                                        <p:cTn id="18" fill="hold"/>
                                        <p:tgtEl>
                                          <p:spTgt spid="295">
                                            <p:txEl>
                                              <p:pRg st="4" end="4"/>
                                            </p:txEl>
                                          </p:spTgt>
                                        </p:tgtEl>
                                        <p:attrNameLst>
                                          <p:attrName>style.visibility</p:attrName>
                                        </p:attrNameLst>
                                      </p:cBhvr>
                                      <p:to>
                                        <p:strVal val="visible"/>
                                      </p:to>
                                    </p:set>
                                  </p:childTnLst>
                                </p:cTn>
                              </p:par>
                              <p:par>
                                <p:cTn id="19" presetID="1" presetClass="entr" presetSubtype="0" fill="hold" grpId="1" nodeType="withEffect">
                                  <p:stCondLst>
                                    <p:cond delay="0"/>
                                  </p:stCondLst>
                                  <p:iterate>
                                    <p:tmAbs val="0"/>
                                  </p:iterate>
                                  <p:childTnLst>
                                    <p:set>
                                      <p:cBhvr>
                                        <p:cTn id="20" fill="hold"/>
                                        <p:tgtEl>
                                          <p:spTgt spid="295">
                                            <p:txEl>
                                              <p:pRg st="5" end="5"/>
                                            </p:txEl>
                                          </p:spTgt>
                                        </p:tgtEl>
                                        <p:attrNameLst>
                                          <p:attrName>style.visibility</p:attrName>
                                        </p:attrNameLst>
                                      </p:cBhvr>
                                      <p:to>
                                        <p:strVal val="visible"/>
                                      </p:to>
                                    </p:set>
                                  </p:childTnLst>
                                </p:cTn>
                              </p:par>
                            </p:childTnLst>
                          </p:cTn>
                        </p:par>
                        <p:par>
                          <p:cTn id="21" fill="hold">
                            <p:stCondLst>
                              <p:cond delay="0"/>
                            </p:stCondLst>
                            <p:childTnLst>
                              <p:par>
                                <p:cTn id="22" presetID="1" presetClass="entr" presetSubtype="0" fill="hold" grpId="1" nodeType="afterEffect">
                                  <p:stCondLst>
                                    <p:cond delay="0"/>
                                  </p:stCondLst>
                                  <p:iterate>
                                    <p:tmAbs val="0"/>
                                  </p:iterate>
                                  <p:childTnLst>
                                    <p:set>
                                      <p:cBhvr>
                                        <p:cTn id="23" fill="hold"/>
                                        <p:tgtEl>
                                          <p:spTgt spid="295">
                                            <p:txEl>
                                              <p:pRg st="6" end="6"/>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1" nodeType="clickEffect">
                                  <p:stCondLst>
                                    <p:cond delay="0"/>
                                  </p:stCondLst>
                                  <p:iterate>
                                    <p:tmAbs val="0"/>
                                  </p:iterate>
                                  <p:childTnLst>
                                    <p:set>
                                      <p:cBhvr>
                                        <p:cTn id="27" fill="hold"/>
                                        <p:tgtEl>
                                          <p:spTgt spid="29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5" grpId="1" build="p" animBg="1" advAuto="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 name="Shape 297"/>
          <p:cNvSpPr>
            <a:spLocks noGrp="1"/>
          </p:cNvSpPr>
          <p:nvPr>
            <p:ph type="title"/>
          </p:nvPr>
        </p:nvSpPr>
        <p:spPr>
          <a:xfrm>
            <a:off x="669727" y="234404"/>
            <a:ext cx="7804547" cy="862704"/>
          </a:xfrm>
          <a:prstGeom prst="rect">
            <a:avLst/>
          </a:prstGeom>
        </p:spPr>
        <p:txBody>
          <a:bodyPr/>
          <a:lstStyle/>
          <a:p>
            <a:r>
              <a:t>Évaluations réalisées</a:t>
            </a:r>
          </a:p>
        </p:txBody>
      </p:sp>
      <p:sp>
        <p:nvSpPr>
          <p:cNvPr id="298" name="Shape 298"/>
          <p:cNvSpPr>
            <a:spLocks noGrp="1"/>
          </p:cNvSpPr>
          <p:nvPr>
            <p:ph type="body" idx="1"/>
          </p:nvPr>
        </p:nvSpPr>
        <p:spPr>
          <a:xfrm>
            <a:off x="669727" y="1206213"/>
            <a:ext cx="7804547" cy="3481873"/>
          </a:xfrm>
          <a:prstGeom prst="rect">
            <a:avLst/>
          </a:prstGeom>
        </p:spPr>
        <p:txBody>
          <a:bodyPr/>
          <a:lstStyle/>
          <a:p>
            <a:r>
              <a:t>Qualité de la reconstruction de sessions de lecture, comparaison avec d’autres méthodes de calcul</a:t>
            </a:r>
          </a:p>
          <a:p>
            <a:pPr lvl="1"/>
            <a:r>
              <a:t>test comparatif</a:t>
            </a:r>
          </a:p>
          <a:p>
            <a:r>
              <a:t>Pertinence / utilité potentielle des classes d’indicateurs et des indicateurs proposés pour qualifier la lecture </a:t>
            </a:r>
          </a:p>
          <a:p>
            <a:pPr lvl="1"/>
            <a:r>
              <a:t>interviews / questionnaires (125 auteurs OC)</a:t>
            </a:r>
          </a:p>
        </p:txBody>
      </p:sp>
      <p:sp>
        <p:nvSpPr>
          <p:cNvPr id="299" name="Shape 299"/>
          <p:cNvSpPr/>
          <p:nvPr/>
        </p:nvSpPr>
        <p:spPr>
          <a:xfrm>
            <a:off x="5667540" y="4758803"/>
            <a:ext cx="3006549" cy="418340"/>
          </a:xfrm>
          <a:prstGeom prst="rect">
            <a:avLst/>
          </a:prstGeom>
          <a:ln w="12700">
            <a:miter lim="400000"/>
          </a:ln>
          <a:extLst>
            <a:ext uri="{C572A759-6A51-4108-AA02-DFA0A04FC94B}">
              <ma14:wrappingTextBoxFlag xmlns:ma14="http://schemas.microsoft.com/office/mac/drawingml/2011/main" xmlns="" val="1"/>
            </a:ext>
          </a:extLst>
        </p:spPr>
        <p:txBody>
          <a:bodyPr wrap="none" lIns="31887" tIns="31887" rIns="31887" bIns="31887" anchor="ctr">
            <a:spAutoFit/>
          </a:bodyPr>
          <a:lstStyle/>
          <a:p>
            <a:pPr lvl="1" algn="l">
              <a:spcBef>
                <a:spcPts val="2636"/>
              </a:spcBef>
              <a:defRPr i="1">
                <a:latin typeface="Helvetica"/>
                <a:ea typeface="Helvetica"/>
                <a:cs typeface="Helvetica"/>
                <a:sym typeface="Helvetica"/>
              </a:defRPr>
            </a:pPr>
            <a:r>
              <a:rPr dirty="0"/>
              <a:t>(</a:t>
            </a:r>
            <a:r>
              <a:rPr dirty="0" err="1"/>
              <a:t>Sadallah</a:t>
            </a:r>
            <a:r>
              <a:rPr dirty="0"/>
              <a:t> et al. 2015)</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298">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298">
                                            <p:txEl>
                                              <p:pRg st="0" end="0"/>
                                            </p:txEl>
                                          </p:spTgt>
                                        </p:tgtEl>
                                        <p:attrNameLst>
                                          <p:attrName>style.visibility</p:attrName>
                                        </p:attrNameLst>
                                      </p:cBhvr>
                                      <p:to>
                                        <p:strVal val="visible"/>
                                      </p:to>
                                    </p:set>
                                  </p:childTnLst>
                                </p:cTn>
                              </p:par>
                              <p:par>
                                <p:cTn id="9" presetID="1" presetClass="entr" presetSubtype="0" fill="hold" grpId="1" nodeType="withEffect">
                                  <p:stCondLst>
                                    <p:cond delay="0"/>
                                  </p:stCondLst>
                                  <p:iterate>
                                    <p:tmAbs val="0"/>
                                  </p:iterate>
                                  <p:childTnLst>
                                    <p:set>
                                      <p:cBhvr>
                                        <p:cTn id="10" fill="hold"/>
                                        <p:tgtEl>
                                          <p:spTgt spid="29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1" nodeType="clickEffect">
                                  <p:stCondLst>
                                    <p:cond delay="0"/>
                                  </p:stCondLst>
                                  <p:iterate>
                                    <p:tmAbs val="0"/>
                                  </p:iterate>
                                  <p:childTnLst>
                                    <p:set>
                                      <p:cBhvr>
                                        <p:cTn id="14" fill="hold"/>
                                        <p:tgtEl>
                                          <p:spTgt spid="298">
                                            <p:txEl>
                                              <p:pRg st="2" end="2"/>
                                            </p:txEl>
                                          </p:spTgt>
                                        </p:tgtEl>
                                        <p:attrNameLst>
                                          <p:attrName>style.visibility</p:attrName>
                                        </p:attrNameLst>
                                      </p:cBhvr>
                                      <p:to>
                                        <p:strVal val="visible"/>
                                      </p:to>
                                    </p:set>
                                  </p:childTnLst>
                                </p:cTn>
                              </p:par>
                              <p:par>
                                <p:cTn id="15" presetID="1" presetClass="entr" presetSubtype="0" fill="hold" grpId="1" nodeType="withEffect">
                                  <p:stCondLst>
                                    <p:cond delay="0"/>
                                  </p:stCondLst>
                                  <p:iterate>
                                    <p:tmAbs val="0"/>
                                  </p:iterate>
                                  <p:childTnLst>
                                    <p:set>
                                      <p:cBhvr>
                                        <p:cTn id="16" fill="hold"/>
                                        <p:tgtEl>
                                          <p:spTgt spid="29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8" grpId="1" build="p" animBg="1" advAuto="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 name="Shape 303"/>
          <p:cNvSpPr>
            <a:spLocks noGrp="1"/>
          </p:cNvSpPr>
          <p:nvPr>
            <p:ph type="title"/>
          </p:nvPr>
        </p:nvSpPr>
        <p:spPr>
          <a:prstGeom prst="rect">
            <a:avLst/>
          </a:prstGeom>
        </p:spPr>
        <p:txBody>
          <a:bodyPr/>
          <a:lstStyle/>
          <a:p>
            <a:r>
              <a:t>Évaluation en cours</a:t>
            </a:r>
          </a:p>
        </p:txBody>
      </p:sp>
      <p:sp>
        <p:nvSpPr>
          <p:cNvPr id="304" name="Shape 304"/>
          <p:cNvSpPr>
            <a:spLocks noGrp="1"/>
          </p:cNvSpPr>
          <p:nvPr>
            <p:ph type="body" idx="1"/>
          </p:nvPr>
        </p:nvSpPr>
        <p:spPr>
          <a:prstGeom prst="rect">
            <a:avLst/>
          </a:prstGeom>
        </p:spPr>
        <p:txBody>
          <a:bodyPr>
            <a:normAutofit fontScale="70000" lnSpcReduction="20000"/>
          </a:bodyPr>
          <a:lstStyle/>
          <a:p>
            <a:pPr defTabSz="286027">
              <a:spcBef>
                <a:spcPts val="2009"/>
              </a:spcBef>
              <a:defRPr sz="2807"/>
            </a:pPr>
            <a:r>
              <a:rPr dirty="0" err="1"/>
              <a:t>Problèmes</a:t>
            </a:r>
            <a:r>
              <a:rPr dirty="0"/>
              <a:t> </a:t>
            </a:r>
            <a:r>
              <a:rPr dirty="0" err="1"/>
              <a:t>potentiels</a:t>
            </a:r>
            <a:r>
              <a:rPr dirty="0"/>
              <a:t> </a:t>
            </a:r>
            <a:r>
              <a:rPr dirty="0" err="1"/>
              <a:t>détectés</a:t>
            </a:r>
            <a:r>
              <a:rPr dirty="0"/>
              <a:t> + propositions de </a:t>
            </a:r>
            <a:r>
              <a:rPr dirty="0" err="1"/>
              <a:t>révisions</a:t>
            </a:r>
            <a:r>
              <a:rPr dirty="0"/>
              <a:t> </a:t>
            </a:r>
            <a:r>
              <a:rPr dirty="0" err="1"/>
              <a:t>associées</a:t>
            </a:r>
            <a:endParaRPr dirty="0"/>
          </a:p>
          <a:p>
            <a:pPr marL="435259" lvl="1" indent="-217629" defTabSz="286027">
              <a:spcBef>
                <a:spcPts val="2009"/>
              </a:spcBef>
              <a:defRPr sz="2807"/>
            </a:pPr>
            <a:r>
              <a:rPr dirty="0"/>
              <a:t>pertinence / </a:t>
            </a:r>
            <a:r>
              <a:rPr dirty="0" err="1"/>
              <a:t>complétude</a:t>
            </a:r>
            <a:r>
              <a:rPr dirty="0"/>
              <a:t> (cf. </a:t>
            </a:r>
            <a:r>
              <a:rPr dirty="0" err="1"/>
              <a:t>précision</a:t>
            </a:r>
            <a:r>
              <a:rPr dirty="0"/>
              <a:t> / rappel)</a:t>
            </a:r>
          </a:p>
          <a:p>
            <a:pPr defTabSz="286027">
              <a:spcBef>
                <a:spcPts val="2009"/>
              </a:spcBef>
              <a:defRPr sz="2807"/>
            </a:pPr>
            <a:r>
              <a:rPr dirty="0" err="1"/>
              <a:t>Utilisabilité</a:t>
            </a:r>
            <a:r>
              <a:rPr dirty="0"/>
              <a:t> tableau de </a:t>
            </a:r>
            <a:r>
              <a:rPr dirty="0" err="1"/>
              <a:t>bord</a:t>
            </a:r>
            <a:r>
              <a:rPr dirty="0"/>
              <a:t> </a:t>
            </a:r>
            <a:r>
              <a:rPr dirty="0" err="1"/>
              <a:t>auteurs</a:t>
            </a:r>
            <a:endParaRPr dirty="0"/>
          </a:p>
          <a:p>
            <a:pPr marL="435259" lvl="1" indent="-217629" defTabSz="286027">
              <a:spcBef>
                <a:spcPts val="2009"/>
              </a:spcBef>
              <a:defRPr sz="2807"/>
            </a:pPr>
            <a:r>
              <a:rPr dirty="0" err="1"/>
              <a:t>réussite</a:t>
            </a:r>
            <a:r>
              <a:rPr dirty="0"/>
              <a:t> / </a:t>
            </a:r>
            <a:r>
              <a:rPr dirty="0" err="1"/>
              <a:t>rapidité</a:t>
            </a:r>
            <a:r>
              <a:rPr dirty="0"/>
              <a:t> pour </a:t>
            </a:r>
            <a:r>
              <a:rPr dirty="0" err="1"/>
              <a:t>réaliser</a:t>
            </a:r>
            <a:r>
              <a:rPr dirty="0"/>
              <a:t> un ensemble de </a:t>
            </a:r>
            <a:r>
              <a:rPr dirty="0" err="1"/>
              <a:t>tâches</a:t>
            </a:r>
            <a:endParaRPr dirty="0"/>
          </a:p>
          <a:p>
            <a:pPr defTabSz="286027">
              <a:spcBef>
                <a:spcPts val="2009"/>
              </a:spcBef>
              <a:defRPr sz="2807"/>
            </a:pPr>
            <a:r>
              <a:rPr dirty="0" err="1"/>
              <a:t>Utilité</a:t>
            </a:r>
            <a:r>
              <a:rPr dirty="0"/>
              <a:t> tableau de </a:t>
            </a:r>
            <a:r>
              <a:rPr dirty="0" err="1"/>
              <a:t>bord</a:t>
            </a:r>
            <a:endParaRPr dirty="0"/>
          </a:p>
          <a:p>
            <a:pPr marL="435259" lvl="1" indent="-217629" defTabSz="286027">
              <a:spcBef>
                <a:spcPts val="2009"/>
              </a:spcBef>
              <a:defRPr sz="2807"/>
            </a:pPr>
            <a:r>
              <a:rPr dirty="0" err="1"/>
              <a:t>acceptabilité</a:t>
            </a:r>
            <a:r>
              <a:rPr dirty="0"/>
              <a:t> / TAM (Technology Acceptance Model)</a:t>
            </a:r>
          </a:p>
          <a:p>
            <a:pPr marL="652889" lvl="2" indent="-217629" defTabSz="286027">
              <a:spcBef>
                <a:spcPts val="2009"/>
              </a:spcBef>
              <a:defRPr sz="2807"/>
            </a:pPr>
            <a:r>
              <a:rPr dirty="0" err="1"/>
              <a:t>basé</a:t>
            </a:r>
            <a:r>
              <a:rPr dirty="0"/>
              <a:t> </a:t>
            </a:r>
            <a:r>
              <a:rPr dirty="0" err="1"/>
              <a:t>sur</a:t>
            </a:r>
            <a:r>
              <a:rPr dirty="0"/>
              <a:t> perception </a:t>
            </a:r>
            <a:r>
              <a:rPr dirty="0" err="1"/>
              <a:t>utilité</a:t>
            </a:r>
            <a:r>
              <a:rPr dirty="0"/>
              <a:t> + </a:t>
            </a:r>
            <a:r>
              <a:rPr dirty="0" err="1"/>
              <a:t>facilité</a:t>
            </a:r>
            <a:r>
              <a:rPr dirty="0"/>
              <a:t> </a:t>
            </a:r>
            <a:r>
              <a:rPr dirty="0" err="1"/>
              <a:t>d’utilisation</a:t>
            </a:r>
            <a:endParaRPr dirty="0"/>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304">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304">
                                            <p:txEl>
                                              <p:pRg st="0" end="0"/>
                                            </p:txEl>
                                          </p:spTgt>
                                        </p:tgtEl>
                                        <p:attrNameLst>
                                          <p:attrName>style.visibility</p:attrName>
                                        </p:attrNameLst>
                                      </p:cBhvr>
                                      <p:to>
                                        <p:strVal val="visible"/>
                                      </p:to>
                                    </p:set>
                                  </p:childTnLst>
                                </p:cTn>
                              </p:par>
                              <p:par>
                                <p:cTn id="9" presetID="1" presetClass="entr" presetSubtype="0" fill="hold" grpId="1" nodeType="withEffect">
                                  <p:stCondLst>
                                    <p:cond delay="0"/>
                                  </p:stCondLst>
                                  <p:iterate>
                                    <p:tmAbs val="0"/>
                                  </p:iterate>
                                  <p:childTnLst>
                                    <p:set>
                                      <p:cBhvr>
                                        <p:cTn id="10" fill="hold"/>
                                        <p:tgtEl>
                                          <p:spTgt spid="304">
                                            <p:txEl>
                                              <p:pRg st="1" end="1"/>
                                            </p:txEl>
                                          </p:spTgt>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grpId="1" nodeType="afterEffect">
                                  <p:stCondLst>
                                    <p:cond delay="0"/>
                                  </p:stCondLst>
                                  <p:iterate>
                                    <p:tmAbs val="0"/>
                                  </p:iterate>
                                  <p:childTnLst>
                                    <p:set>
                                      <p:cBhvr>
                                        <p:cTn id="13" fill="hold"/>
                                        <p:tgtEl>
                                          <p:spTgt spid="304">
                                            <p:txEl>
                                              <p:pRg st="2" end="2"/>
                                            </p:txEl>
                                          </p:spTgt>
                                        </p:tgtEl>
                                        <p:attrNameLst>
                                          <p:attrName>style.visibility</p:attrName>
                                        </p:attrNameLst>
                                      </p:cBhvr>
                                      <p:to>
                                        <p:strVal val="visible"/>
                                      </p:to>
                                    </p:set>
                                  </p:childTnLst>
                                </p:cTn>
                              </p:par>
                              <p:par>
                                <p:cTn id="14" presetID="1" presetClass="entr" presetSubtype="0" fill="hold" grpId="1" nodeType="withEffect">
                                  <p:stCondLst>
                                    <p:cond delay="0"/>
                                  </p:stCondLst>
                                  <p:iterate>
                                    <p:tmAbs val="0"/>
                                  </p:iterate>
                                  <p:childTnLst>
                                    <p:set>
                                      <p:cBhvr>
                                        <p:cTn id="15" fill="hold"/>
                                        <p:tgtEl>
                                          <p:spTgt spid="304">
                                            <p:txEl>
                                              <p:pRg st="3" end="3"/>
                                            </p:txEl>
                                          </p:spTgt>
                                        </p:tgtEl>
                                        <p:attrNameLst>
                                          <p:attrName>style.visibility</p:attrName>
                                        </p:attrNameLst>
                                      </p:cBhvr>
                                      <p:to>
                                        <p:strVal val="visible"/>
                                      </p:to>
                                    </p:set>
                                  </p:childTnLst>
                                </p:cTn>
                              </p:par>
                            </p:childTnLst>
                          </p:cTn>
                        </p:par>
                        <p:par>
                          <p:cTn id="16" fill="hold">
                            <p:stCondLst>
                              <p:cond delay="0"/>
                            </p:stCondLst>
                            <p:childTnLst>
                              <p:par>
                                <p:cTn id="17" presetID="1" presetClass="entr" presetSubtype="0" fill="hold" grpId="1" nodeType="afterEffect">
                                  <p:stCondLst>
                                    <p:cond delay="0"/>
                                  </p:stCondLst>
                                  <p:iterate>
                                    <p:tmAbs val="0"/>
                                  </p:iterate>
                                  <p:childTnLst>
                                    <p:set>
                                      <p:cBhvr>
                                        <p:cTn id="18" fill="hold"/>
                                        <p:tgtEl>
                                          <p:spTgt spid="304">
                                            <p:txEl>
                                              <p:pRg st="4" end="4"/>
                                            </p:txEl>
                                          </p:spTgt>
                                        </p:tgtEl>
                                        <p:attrNameLst>
                                          <p:attrName>style.visibility</p:attrName>
                                        </p:attrNameLst>
                                      </p:cBhvr>
                                      <p:to>
                                        <p:strVal val="visible"/>
                                      </p:to>
                                    </p:set>
                                  </p:childTnLst>
                                </p:cTn>
                              </p:par>
                              <p:par>
                                <p:cTn id="19" presetID="1" presetClass="entr" presetSubtype="0" fill="hold" grpId="1" nodeType="withEffect">
                                  <p:stCondLst>
                                    <p:cond delay="0"/>
                                  </p:stCondLst>
                                  <p:iterate>
                                    <p:tmAbs val="0"/>
                                  </p:iterate>
                                  <p:childTnLst>
                                    <p:set>
                                      <p:cBhvr>
                                        <p:cTn id="20" fill="hold"/>
                                        <p:tgtEl>
                                          <p:spTgt spid="304">
                                            <p:txEl>
                                              <p:pRg st="5" end="5"/>
                                            </p:txEl>
                                          </p:spTgt>
                                        </p:tgtEl>
                                        <p:attrNameLst>
                                          <p:attrName>style.visibility</p:attrName>
                                        </p:attrNameLst>
                                      </p:cBhvr>
                                      <p:to>
                                        <p:strVal val="visible"/>
                                      </p:to>
                                    </p:set>
                                  </p:childTnLst>
                                </p:cTn>
                              </p:par>
                              <p:par>
                                <p:cTn id="21" presetID="1" presetClass="entr" presetSubtype="0" fill="hold" grpId="1" nodeType="withEffect">
                                  <p:stCondLst>
                                    <p:cond delay="0"/>
                                  </p:stCondLst>
                                  <p:iterate>
                                    <p:tmAbs val="0"/>
                                  </p:iterate>
                                  <p:childTnLst>
                                    <p:set>
                                      <p:cBhvr>
                                        <p:cTn id="22" fill="hold"/>
                                        <p:tgtEl>
                                          <p:spTgt spid="30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4" grpId="1" build="p" animBg="1" advAuto="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 name="Shape 308"/>
          <p:cNvSpPr>
            <a:spLocks noGrp="1"/>
          </p:cNvSpPr>
          <p:nvPr>
            <p:ph type="title"/>
          </p:nvPr>
        </p:nvSpPr>
        <p:spPr>
          <a:xfrm>
            <a:off x="669727" y="234404"/>
            <a:ext cx="7804547" cy="821463"/>
          </a:xfrm>
          <a:prstGeom prst="rect">
            <a:avLst/>
          </a:prstGeom>
        </p:spPr>
        <p:txBody>
          <a:bodyPr>
            <a:normAutofit fontScale="90000"/>
          </a:bodyPr>
          <a:lstStyle/>
          <a:p>
            <a:pPr defTabSz="216354">
              <a:defRPr sz="4719"/>
            </a:pPr>
            <a:r>
              <a:rPr dirty="0"/>
              <a:t>Mode </a:t>
            </a:r>
            <a:r>
              <a:rPr dirty="0" err="1"/>
              <a:t>d’évaluation</a:t>
            </a:r>
            <a:r>
              <a:rPr dirty="0"/>
              <a:t>, </a:t>
            </a:r>
          </a:p>
          <a:p>
            <a:pPr defTabSz="216354">
              <a:defRPr sz="4719"/>
            </a:pPr>
            <a:r>
              <a:rPr dirty="0"/>
              <a:t>(pour </a:t>
            </a:r>
            <a:r>
              <a:rPr dirty="0" err="1"/>
              <a:t>une</a:t>
            </a:r>
            <a:r>
              <a:rPr dirty="0"/>
              <a:t> </a:t>
            </a:r>
            <a:r>
              <a:rPr dirty="0" err="1"/>
              <a:t>dizaine</a:t>
            </a:r>
            <a:r>
              <a:rPr dirty="0"/>
              <a:t> de </a:t>
            </a:r>
            <a:r>
              <a:rPr dirty="0" err="1"/>
              <a:t>cours</a:t>
            </a:r>
            <a:r>
              <a:rPr dirty="0"/>
              <a:t>)</a:t>
            </a:r>
          </a:p>
        </p:txBody>
      </p:sp>
      <p:sp>
        <p:nvSpPr>
          <p:cNvPr id="309" name="Shape 309"/>
          <p:cNvSpPr>
            <a:spLocks noGrp="1"/>
          </p:cNvSpPr>
          <p:nvPr>
            <p:ph type="body" idx="1"/>
          </p:nvPr>
        </p:nvSpPr>
        <p:spPr>
          <a:xfrm>
            <a:off x="631983" y="1354537"/>
            <a:ext cx="7880035" cy="3602926"/>
          </a:xfrm>
          <a:prstGeom prst="rect">
            <a:avLst/>
          </a:prstGeom>
        </p:spPr>
        <p:txBody>
          <a:bodyPr>
            <a:normAutofit fontScale="55000" lnSpcReduction="20000"/>
          </a:bodyPr>
          <a:lstStyle/>
          <a:p>
            <a:pPr marL="263512" indent="-263512" defTabSz="761890">
              <a:lnSpc>
                <a:spcPct val="115000"/>
              </a:lnSpc>
              <a:spcBef>
                <a:spcPts val="1318"/>
              </a:spcBef>
              <a:buSzPct val="100000"/>
              <a:buAutoNum type="arabicPeriod"/>
              <a:defRPr sz="2380">
                <a:latin typeface="Roboto"/>
                <a:ea typeface="Roboto"/>
                <a:cs typeface="Roboto"/>
                <a:sym typeface="Roboto"/>
              </a:defRPr>
            </a:pPr>
            <a:r>
              <a:rPr dirty="0"/>
              <a:t>Questionnaire initial</a:t>
            </a:r>
          </a:p>
          <a:p>
            <a:pPr marL="542524" lvl="1" indent="-263512" defTabSz="761890">
              <a:lnSpc>
                <a:spcPct val="115000"/>
              </a:lnSpc>
              <a:spcBef>
                <a:spcPts val="1318"/>
              </a:spcBef>
              <a:buSzPct val="100000"/>
              <a:buAutoNum type="alphaUcPeriod"/>
              <a:defRPr sz="2380">
                <a:latin typeface="Roboto"/>
                <a:ea typeface="Roboto"/>
                <a:cs typeface="Roboto"/>
                <a:sym typeface="Roboto"/>
              </a:defRPr>
            </a:pPr>
            <a:r>
              <a:rPr dirty="0"/>
              <a:t>perception de la lecture du </a:t>
            </a:r>
            <a:r>
              <a:rPr dirty="0" err="1"/>
              <a:t>cours</a:t>
            </a:r>
            <a:r>
              <a:rPr dirty="0"/>
              <a:t> et des </a:t>
            </a:r>
            <a:r>
              <a:rPr dirty="0" err="1"/>
              <a:t>problèmes</a:t>
            </a:r>
            <a:r>
              <a:rPr dirty="0"/>
              <a:t> </a:t>
            </a:r>
            <a:r>
              <a:rPr dirty="0" err="1"/>
              <a:t>potentiels</a:t>
            </a:r>
            <a:r>
              <a:rPr dirty="0"/>
              <a:t> </a:t>
            </a:r>
          </a:p>
          <a:p>
            <a:pPr marL="263512" indent="-263512" defTabSz="761890">
              <a:lnSpc>
                <a:spcPct val="115000"/>
              </a:lnSpc>
              <a:spcBef>
                <a:spcPts val="1318"/>
              </a:spcBef>
              <a:buSzPct val="100000"/>
              <a:buAutoNum type="arabicPeriod"/>
              <a:defRPr sz="2380">
                <a:latin typeface="Roboto"/>
                <a:ea typeface="Roboto"/>
                <a:cs typeface="Roboto"/>
                <a:sym typeface="Roboto"/>
              </a:defRPr>
            </a:pPr>
            <a:r>
              <a:rPr dirty="0" err="1"/>
              <a:t>Visite</a:t>
            </a:r>
            <a:r>
              <a:rPr dirty="0"/>
              <a:t> </a:t>
            </a:r>
            <a:r>
              <a:rPr dirty="0" err="1"/>
              <a:t>guidée</a:t>
            </a:r>
            <a:r>
              <a:rPr dirty="0"/>
              <a:t> du tableau de </a:t>
            </a:r>
            <a:r>
              <a:rPr dirty="0" err="1"/>
              <a:t>bord</a:t>
            </a:r>
            <a:r>
              <a:rPr dirty="0"/>
              <a:t> </a:t>
            </a:r>
          </a:p>
          <a:p>
            <a:pPr marL="263512" indent="-263512" defTabSz="761890">
              <a:lnSpc>
                <a:spcPct val="115000"/>
              </a:lnSpc>
              <a:spcBef>
                <a:spcPts val="1318"/>
              </a:spcBef>
              <a:buSzPct val="100000"/>
              <a:buAutoNum type="arabicPeriod"/>
              <a:defRPr sz="2380">
                <a:latin typeface="Roboto"/>
                <a:ea typeface="Roboto"/>
                <a:cs typeface="Roboto"/>
                <a:sym typeface="Roboto"/>
              </a:defRPr>
            </a:pPr>
            <a:r>
              <a:rPr dirty="0" err="1"/>
              <a:t>Tâches</a:t>
            </a:r>
            <a:r>
              <a:rPr dirty="0"/>
              <a:t> </a:t>
            </a:r>
            <a:r>
              <a:rPr dirty="0" err="1"/>
              <a:t>basiques</a:t>
            </a:r>
            <a:r>
              <a:rPr dirty="0"/>
              <a:t> </a:t>
            </a:r>
            <a:r>
              <a:rPr dirty="0" err="1"/>
              <a:t>d’exploration</a:t>
            </a:r>
            <a:r>
              <a:rPr dirty="0"/>
              <a:t> de </a:t>
            </a:r>
            <a:r>
              <a:rPr dirty="0" err="1"/>
              <a:t>fonctionnalités</a:t>
            </a:r>
            <a:endParaRPr dirty="0"/>
          </a:p>
          <a:p>
            <a:pPr marL="263512" indent="-263512" defTabSz="761890">
              <a:lnSpc>
                <a:spcPct val="115000"/>
              </a:lnSpc>
              <a:spcBef>
                <a:spcPts val="1318"/>
              </a:spcBef>
              <a:buSzPct val="100000"/>
              <a:buAutoNum type="arabicPeriod"/>
              <a:defRPr sz="2380">
                <a:latin typeface="Roboto"/>
                <a:ea typeface="Roboto"/>
                <a:cs typeface="Roboto"/>
                <a:sym typeface="Roboto"/>
              </a:defRPr>
            </a:pPr>
            <a:r>
              <a:rPr dirty="0"/>
              <a:t>Etude des </a:t>
            </a:r>
            <a:r>
              <a:rPr dirty="0" err="1"/>
              <a:t>problèmes</a:t>
            </a:r>
            <a:r>
              <a:rPr dirty="0"/>
              <a:t> et suggestions </a:t>
            </a:r>
            <a:r>
              <a:rPr dirty="0" err="1"/>
              <a:t>propres</a:t>
            </a:r>
            <a:r>
              <a:rPr dirty="0"/>
              <a:t> au </a:t>
            </a:r>
            <a:r>
              <a:rPr dirty="0" err="1"/>
              <a:t>cours</a:t>
            </a:r>
            <a:r>
              <a:rPr dirty="0"/>
              <a:t> de </a:t>
            </a:r>
            <a:r>
              <a:rPr dirty="0" err="1"/>
              <a:t>l’auteur</a:t>
            </a:r>
            <a:endParaRPr dirty="0"/>
          </a:p>
          <a:p>
            <a:pPr marL="542524" lvl="1" indent="-263512" defTabSz="761890">
              <a:lnSpc>
                <a:spcPct val="115000"/>
              </a:lnSpc>
              <a:spcBef>
                <a:spcPts val="1318"/>
              </a:spcBef>
              <a:buSzPct val="100000"/>
              <a:buAutoNum type="alphaUcPeriod"/>
              <a:defRPr sz="2380">
                <a:latin typeface="Roboto"/>
                <a:ea typeface="Roboto"/>
                <a:cs typeface="Roboto"/>
                <a:sym typeface="Roboto"/>
              </a:defRPr>
            </a:pPr>
            <a:r>
              <a:rPr dirty="0" err="1"/>
              <a:t>évaluation</a:t>
            </a:r>
            <a:r>
              <a:rPr dirty="0"/>
              <a:t> et </a:t>
            </a:r>
            <a:r>
              <a:rPr dirty="0" err="1"/>
              <a:t>commentaire</a:t>
            </a:r>
            <a:r>
              <a:rPr dirty="0"/>
              <a:t> des </a:t>
            </a:r>
            <a:r>
              <a:rPr dirty="0" err="1"/>
              <a:t>problèmes</a:t>
            </a:r>
            <a:r>
              <a:rPr dirty="0"/>
              <a:t> </a:t>
            </a:r>
            <a:r>
              <a:rPr dirty="0" err="1"/>
              <a:t>principaux</a:t>
            </a:r>
            <a:endParaRPr sz="1100" dirty="0"/>
          </a:p>
          <a:p>
            <a:pPr marL="542524" lvl="1" indent="-263512" defTabSz="761890">
              <a:lnSpc>
                <a:spcPct val="115000"/>
              </a:lnSpc>
              <a:spcBef>
                <a:spcPts val="1318"/>
              </a:spcBef>
              <a:buSzPct val="100000"/>
              <a:buAutoNum type="alphaUcPeriod"/>
              <a:defRPr sz="2380">
                <a:latin typeface="Roboto"/>
                <a:ea typeface="Roboto"/>
                <a:cs typeface="Roboto"/>
                <a:sym typeface="Roboto"/>
              </a:defRPr>
            </a:pPr>
            <a:r>
              <a:rPr dirty="0" err="1"/>
              <a:t>évaluation</a:t>
            </a:r>
            <a:r>
              <a:rPr dirty="0"/>
              <a:t> et </a:t>
            </a:r>
            <a:r>
              <a:rPr dirty="0" err="1"/>
              <a:t>commentaire</a:t>
            </a:r>
            <a:r>
              <a:rPr dirty="0"/>
              <a:t> des suggestions </a:t>
            </a:r>
            <a:r>
              <a:rPr dirty="0" err="1"/>
              <a:t>principales</a:t>
            </a:r>
            <a:endParaRPr dirty="0"/>
          </a:p>
          <a:p>
            <a:pPr marL="542524" lvl="1" indent="-263512" defTabSz="761890">
              <a:lnSpc>
                <a:spcPct val="115000"/>
              </a:lnSpc>
              <a:spcBef>
                <a:spcPts val="1318"/>
              </a:spcBef>
              <a:buSzPct val="100000"/>
              <a:buAutoNum type="alphaUcPeriod"/>
              <a:defRPr sz="2380">
                <a:latin typeface="Roboto"/>
                <a:ea typeface="Roboto"/>
                <a:cs typeface="Roboto"/>
                <a:sym typeface="Roboto"/>
              </a:defRPr>
            </a:pPr>
            <a:r>
              <a:rPr dirty="0" err="1"/>
              <a:t>recherche</a:t>
            </a:r>
            <a:r>
              <a:rPr dirty="0"/>
              <a:t> </a:t>
            </a:r>
            <a:r>
              <a:rPr dirty="0" err="1"/>
              <a:t>libre</a:t>
            </a:r>
            <a:r>
              <a:rPr dirty="0"/>
              <a:t> </a:t>
            </a:r>
            <a:r>
              <a:rPr dirty="0" err="1"/>
              <a:t>d’autres</a:t>
            </a:r>
            <a:r>
              <a:rPr dirty="0"/>
              <a:t> </a:t>
            </a:r>
            <a:r>
              <a:rPr dirty="0" err="1"/>
              <a:t>problèmes</a:t>
            </a:r>
            <a:r>
              <a:rPr dirty="0"/>
              <a:t> non </a:t>
            </a:r>
            <a:r>
              <a:rPr dirty="0" err="1"/>
              <a:t>détectés</a:t>
            </a:r>
            <a:endParaRPr sz="1100" dirty="0"/>
          </a:p>
          <a:p>
            <a:pPr marL="263512" indent="-263512" defTabSz="761890">
              <a:lnSpc>
                <a:spcPct val="115000"/>
              </a:lnSpc>
              <a:spcBef>
                <a:spcPts val="1318"/>
              </a:spcBef>
              <a:buSzPct val="100000"/>
              <a:buAutoNum type="arabicPeriod"/>
              <a:defRPr sz="2380">
                <a:latin typeface="Roboto"/>
                <a:ea typeface="Roboto"/>
                <a:cs typeface="Roboto"/>
                <a:sym typeface="Roboto"/>
              </a:defRPr>
            </a:pPr>
            <a:r>
              <a:rPr dirty="0"/>
              <a:t>Questionnaire TAM</a:t>
            </a:r>
          </a:p>
          <a:p>
            <a:pPr marL="263512" indent="-263512" defTabSz="761890">
              <a:lnSpc>
                <a:spcPct val="115000"/>
              </a:lnSpc>
              <a:spcBef>
                <a:spcPts val="1318"/>
              </a:spcBef>
              <a:buSzPct val="100000"/>
              <a:buAutoNum type="arabicPeriod"/>
              <a:defRPr sz="2380">
                <a:latin typeface="Roboto"/>
                <a:ea typeface="Roboto"/>
                <a:cs typeface="Roboto"/>
                <a:sym typeface="Roboto"/>
              </a:defRPr>
            </a:pPr>
            <a:r>
              <a:rPr dirty="0"/>
              <a:t>(interview)</a:t>
            </a:r>
          </a:p>
        </p:txBody>
      </p:sp>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1" name="Shape 311"/>
          <p:cNvSpPr>
            <a:spLocks noGrp="1"/>
          </p:cNvSpPr>
          <p:nvPr>
            <p:ph type="title"/>
          </p:nvPr>
        </p:nvSpPr>
        <p:spPr>
          <a:xfrm>
            <a:off x="669727" y="234404"/>
            <a:ext cx="4165606" cy="1138535"/>
          </a:xfrm>
          <a:prstGeom prst="rect">
            <a:avLst/>
          </a:prstGeom>
        </p:spPr>
        <p:txBody>
          <a:bodyPr/>
          <a:lstStyle>
            <a:lvl1pPr algn="l"/>
          </a:lstStyle>
          <a:p>
            <a:r>
              <a:t>Bilan</a:t>
            </a:r>
          </a:p>
        </p:txBody>
      </p:sp>
      <p:sp>
        <p:nvSpPr>
          <p:cNvPr id="312" name="Shape 312"/>
          <p:cNvSpPr>
            <a:spLocks noGrp="1"/>
          </p:cNvSpPr>
          <p:nvPr>
            <p:ph type="body" idx="1"/>
          </p:nvPr>
        </p:nvSpPr>
        <p:spPr>
          <a:xfrm>
            <a:off x="669727" y="1696463"/>
            <a:ext cx="7804547" cy="2994972"/>
          </a:xfrm>
          <a:prstGeom prst="rect">
            <a:avLst/>
          </a:prstGeom>
        </p:spPr>
        <p:txBody>
          <a:bodyPr>
            <a:normAutofit fontScale="55000" lnSpcReduction="20000"/>
          </a:bodyPr>
          <a:lstStyle/>
          <a:p>
            <a:pPr defTabSz="311697">
              <a:spcBef>
                <a:spcPts val="2197"/>
              </a:spcBef>
              <a:defRPr sz="3060"/>
            </a:pPr>
            <a:r>
              <a:rPr dirty="0" err="1"/>
              <a:t>Approche</a:t>
            </a:r>
            <a:r>
              <a:rPr dirty="0"/>
              <a:t> </a:t>
            </a:r>
            <a:r>
              <a:rPr dirty="0" err="1"/>
              <a:t>complète</a:t>
            </a:r>
            <a:r>
              <a:rPr dirty="0"/>
              <a:t> </a:t>
            </a:r>
          </a:p>
          <a:p>
            <a:pPr marL="474322" lvl="1" indent="-237161" defTabSz="311697">
              <a:spcBef>
                <a:spcPts val="2197"/>
              </a:spcBef>
              <a:defRPr sz="3060"/>
            </a:pPr>
            <a:r>
              <a:rPr dirty="0"/>
              <a:t>des logs à un </a:t>
            </a:r>
            <a:r>
              <a:rPr dirty="0" err="1"/>
              <a:t>outil</a:t>
            </a:r>
            <a:r>
              <a:rPr dirty="0"/>
              <a:t> </a:t>
            </a:r>
            <a:r>
              <a:rPr dirty="0" err="1"/>
              <a:t>utilisable</a:t>
            </a:r>
            <a:endParaRPr dirty="0"/>
          </a:p>
          <a:p>
            <a:pPr marL="474322" lvl="1" indent="-237161" defTabSz="311697">
              <a:spcBef>
                <a:spcPts val="2197"/>
              </a:spcBef>
              <a:defRPr sz="3060"/>
            </a:pPr>
            <a:r>
              <a:rPr dirty="0" err="1"/>
              <a:t>évaluation</a:t>
            </a:r>
            <a:r>
              <a:rPr dirty="0"/>
              <a:t> en </a:t>
            </a:r>
            <a:r>
              <a:rPr dirty="0" err="1"/>
              <a:t>cours</a:t>
            </a:r>
            <a:endParaRPr dirty="0"/>
          </a:p>
          <a:p>
            <a:pPr defTabSz="311697">
              <a:spcBef>
                <a:spcPts val="2197"/>
              </a:spcBef>
              <a:defRPr sz="3060"/>
            </a:pPr>
            <a:r>
              <a:rPr dirty="0" err="1"/>
              <a:t>Démarche</a:t>
            </a:r>
            <a:r>
              <a:rPr dirty="0"/>
              <a:t> </a:t>
            </a:r>
            <a:r>
              <a:rPr dirty="0" err="1"/>
              <a:t>incrémentale</a:t>
            </a:r>
            <a:r>
              <a:rPr dirty="0"/>
              <a:t> </a:t>
            </a:r>
          </a:p>
          <a:p>
            <a:pPr marL="474322" lvl="1" indent="-237161" defTabSz="311697">
              <a:spcBef>
                <a:spcPts val="2197"/>
              </a:spcBef>
              <a:defRPr sz="3060"/>
            </a:pPr>
            <a:r>
              <a:rPr dirty="0" err="1"/>
              <a:t>différents</a:t>
            </a:r>
            <a:r>
              <a:rPr dirty="0"/>
              <a:t> </a:t>
            </a:r>
            <a:r>
              <a:rPr dirty="0" err="1"/>
              <a:t>acteurs</a:t>
            </a:r>
            <a:r>
              <a:rPr dirty="0"/>
              <a:t> : </a:t>
            </a:r>
            <a:r>
              <a:rPr dirty="0" err="1"/>
              <a:t>auteurs</a:t>
            </a:r>
            <a:r>
              <a:rPr dirty="0"/>
              <a:t> de </a:t>
            </a:r>
            <a:r>
              <a:rPr dirty="0" err="1"/>
              <a:t>cours</a:t>
            </a:r>
            <a:r>
              <a:rPr dirty="0"/>
              <a:t>, chefs de </a:t>
            </a:r>
            <a:r>
              <a:rPr dirty="0" err="1"/>
              <a:t>projets</a:t>
            </a:r>
            <a:r>
              <a:rPr dirty="0"/>
              <a:t>, </a:t>
            </a:r>
            <a:r>
              <a:rPr dirty="0" err="1"/>
              <a:t>directeur</a:t>
            </a:r>
            <a:r>
              <a:rPr dirty="0"/>
              <a:t> technique, </a:t>
            </a:r>
            <a:r>
              <a:rPr dirty="0" err="1"/>
              <a:t>chercheurs</a:t>
            </a:r>
            <a:endParaRPr dirty="0"/>
          </a:p>
          <a:p>
            <a:pPr defTabSz="311697">
              <a:spcBef>
                <a:spcPts val="2197"/>
              </a:spcBef>
              <a:defRPr sz="3060"/>
            </a:pPr>
            <a:r>
              <a:rPr dirty="0" err="1"/>
              <a:t>Vers</a:t>
            </a:r>
            <a:r>
              <a:rPr dirty="0"/>
              <a:t> </a:t>
            </a:r>
            <a:r>
              <a:rPr dirty="0" err="1"/>
              <a:t>une</a:t>
            </a:r>
            <a:r>
              <a:rPr dirty="0"/>
              <a:t> </a:t>
            </a:r>
            <a:r>
              <a:rPr dirty="0" err="1"/>
              <a:t>intégration</a:t>
            </a:r>
            <a:r>
              <a:rPr dirty="0"/>
              <a:t> </a:t>
            </a:r>
            <a:r>
              <a:rPr dirty="0" err="1"/>
              <a:t>dans</a:t>
            </a:r>
            <a:r>
              <a:rPr dirty="0"/>
              <a:t> OC ?</a:t>
            </a:r>
          </a:p>
        </p:txBody>
      </p:sp>
      <p:pic>
        <p:nvPicPr>
          <p:cNvPr id="313" name="pasted-image.tiff"/>
          <p:cNvPicPr>
            <a:picLocks noChangeAspect="1"/>
          </p:cNvPicPr>
          <p:nvPr/>
        </p:nvPicPr>
        <p:blipFill>
          <a:blip r:embed="rId2" cstate="print">
            <a:extLst/>
          </a:blip>
          <a:stretch>
            <a:fillRect/>
          </a:stretch>
        </p:blipFill>
        <p:spPr>
          <a:xfrm>
            <a:off x="4692209" y="238859"/>
            <a:ext cx="4165607" cy="1616622"/>
          </a:xfrm>
          <a:prstGeom prst="rect">
            <a:avLst/>
          </a:prstGeom>
          <a:ln w="12700">
            <a:miter lim="400000"/>
          </a:ln>
        </p:spPr>
      </p:pic>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 name="Shape 315"/>
          <p:cNvSpPr>
            <a:spLocks noGrp="1"/>
          </p:cNvSpPr>
          <p:nvPr>
            <p:ph type="title"/>
          </p:nvPr>
        </p:nvSpPr>
        <p:spPr>
          <a:prstGeom prst="rect">
            <a:avLst/>
          </a:prstGeom>
        </p:spPr>
        <p:txBody>
          <a:bodyPr/>
          <a:lstStyle/>
          <a:p>
            <a:r>
              <a:t>Références</a:t>
            </a:r>
          </a:p>
        </p:txBody>
      </p:sp>
      <p:sp>
        <p:nvSpPr>
          <p:cNvPr id="316" name="Shape 316"/>
          <p:cNvSpPr>
            <a:spLocks noGrp="1"/>
          </p:cNvSpPr>
          <p:nvPr>
            <p:ph type="body" idx="1"/>
          </p:nvPr>
        </p:nvSpPr>
        <p:spPr>
          <a:xfrm>
            <a:off x="455414" y="1674820"/>
            <a:ext cx="7804548" cy="2800251"/>
          </a:xfrm>
          <a:prstGeom prst="rect">
            <a:avLst/>
          </a:prstGeom>
        </p:spPr>
        <p:txBody>
          <a:bodyPr>
            <a:normAutofit fontScale="62500" lnSpcReduction="20000"/>
          </a:bodyPr>
          <a:lstStyle/>
          <a:p>
            <a:pPr defTabSz="260358">
              <a:spcBef>
                <a:spcPts val="1820"/>
              </a:spcBef>
              <a:defRPr sz="2556" i="1">
                <a:latin typeface="Helvetica"/>
                <a:ea typeface="Helvetica"/>
                <a:cs typeface="Helvetica"/>
                <a:sym typeface="Helvetica"/>
              </a:defRPr>
            </a:pPr>
            <a:r>
              <a:rPr dirty="0"/>
              <a:t>Leys, C., </a:t>
            </a:r>
            <a:r>
              <a:rPr dirty="0" err="1"/>
              <a:t>Ley</a:t>
            </a:r>
            <a:r>
              <a:rPr dirty="0"/>
              <a:t>, C., Klein, O., Bernard, P., &amp; Licata, L. (2013). Detecting outliers: Do not use standard deviation around the mean, use absolute deviation around the median. Journal of Experimental Social Psychology, 49(4), pp. 764-766.</a:t>
            </a:r>
          </a:p>
          <a:p>
            <a:pPr defTabSz="260358">
              <a:spcBef>
                <a:spcPts val="1820"/>
              </a:spcBef>
              <a:defRPr sz="2556" i="1">
                <a:latin typeface="Helvetica"/>
                <a:ea typeface="Helvetica"/>
                <a:cs typeface="Helvetica"/>
                <a:sym typeface="Helvetica"/>
              </a:defRPr>
            </a:pPr>
            <a:r>
              <a:rPr dirty="0" err="1"/>
              <a:t>Kovanović</a:t>
            </a:r>
            <a:r>
              <a:rPr dirty="0"/>
              <a:t>, V., </a:t>
            </a:r>
            <a:r>
              <a:rPr dirty="0" err="1"/>
              <a:t>Gašević</a:t>
            </a:r>
            <a:r>
              <a:rPr dirty="0"/>
              <a:t>, D., Dawson, S., </a:t>
            </a:r>
            <a:r>
              <a:rPr dirty="0" err="1"/>
              <a:t>Joksimović</a:t>
            </a:r>
            <a:r>
              <a:rPr dirty="0"/>
              <a:t>, S., Baker, R. S., &amp; </a:t>
            </a:r>
            <a:r>
              <a:rPr dirty="0" err="1"/>
              <a:t>Hatala</a:t>
            </a:r>
            <a:r>
              <a:rPr dirty="0"/>
              <a:t>, M. (2015). Penetrating the black box of time-on-task estimation. In Proceedings of the Fifth International Conference on Learning Analytics And Knowledge, pp. 184-193.</a:t>
            </a:r>
          </a:p>
          <a:p>
            <a:pPr defTabSz="260358">
              <a:spcBef>
                <a:spcPts val="1820"/>
              </a:spcBef>
              <a:defRPr sz="2556" i="1">
                <a:latin typeface="Helvetica"/>
                <a:ea typeface="Helvetica"/>
                <a:cs typeface="Helvetica"/>
                <a:sym typeface="Helvetica"/>
              </a:defRPr>
            </a:pPr>
            <a:r>
              <a:rPr dirty="0" err="1"/>
              <a:t>Sadallah</a:t>
            </a:r>
            <a:r>
              <a:rPr dirty="0"/>
              <a:t>, M., </a:t>
            </a:r>
            <a:r>
              <a:rPr dirty="0" err="1"/>
              <a:t>Encelle</a:t>
            </a:r>
            <a:r>
              <a:rPr dirty="0"/>
              <a:t>, B., </a:t>
            </a:r>
            <a:r>
              <a:rPr dirty="0" err="1"/>
              <a:t>Maredj</a:t>
            </a:r>
            <a:r>
              <a:rPr dirty="0"/>
              <a:t>, A. E., &amp; </a:t>
            </a:r>
            <a:r>
              <a:rPr dirty="0" err="1"/>
              <a:t>Prié</a:t>
            </a:r>
            <a:r>
              <a:rPr dirty="0"/>
              <a:t>, Y. (2015). Towards Reading Session-Based Indicators in Educational Reading Analytics. In EC-TEL 2015 Design for Teaching and Learning in a Networked World, pp. 297-310.</a:t>
            </a:r>
          </a:p>
        </p:txBody>
      </p:sp>
    </p:spTree>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18" name="Shape 318"/>
          <p:cNvSpPr>
            <a:spLocks noGrp="1"/>
          </p:cNvSpPr>
          <p:nvPr>
            <p:ph type="title"/>
          </p:nvPr>
        </p:nvSpPr>
        <p:spPr>
          <a:prstGeom prst="rect">
            <a:avLst/>
          </a:prstGeom>
        </p:spPr>
        <p:txBody>
          <a:bodyPr/>
          <a:lstStyle/>
          <a:p>
            <a:r>
              <a:t>Merci de votre attention</a:t>
            </a:r>
          </a:p>
        </p:txBody>
      </p:sp>
      <p:sp>
        <p:nvSpPr>
          <p:cNvPr id="319" name="Shape 319"/>
          <p:cNvSpPr>
            <a:spLocks noGrp="1"/>
          </p:cNvSpPr>
          <p:nvPr>
            <p:ph type="body" idx="1"/>
          </p:nvPr>
        </p:nvSpPr>
        <p:spPr>
          <a:prstGeom prst="rect">
            <a:avLst/>
          </a:prstGeom>
        </p:spPr>
        <p:txBody>
          <a:bodyPr/>
          <a:lstStyle/>
          <a:p>
            <a:endParaRPr/>
          </a:p>
        </p:txBody>
      </p:sp>
    </p:spTree>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1" name="Shape 321"/>
          <p:cNvSpPr>
            <a:spLocks noGrp="1"/>
          </p:cNvSpPr>
          <p:nvPr>
            <p:ph type="title"/>
          </p:nvPr>
        </p:nvSpPr>
        <p:spPr>
          <a:xfrm>
            <a:off x="669727" y="234405"/>
            <a:ext cx="7804547" cy="829911"/>
          </a:xfrm>
          <a:prstGeom prst="rect">
            <a:avLst/>
          </a:prstGeom>
        </p:spPr>
        <p:txBody>
          <a:bodyPr>
            <a:normAutofit fontScale="90000"/>
          </a:bodyPr>
          <a:lstStyle>
            <a:lvl1pPr defTabSz="350520">
              <a:defRPr sz="4800"/>
            </a:lvl1pPr>
          </a:lstStyle>
          <a:p>
            <a:r>
              <a:t>Évaluation du tableau de bord : approche la plus utilisée</a:t>
            </a:r>
          </a:p>
        </p:txBody>
      </p:sp>
      <p:sp>
        <p:nvSpPr>
          <p:cNvPr id="322" name="Shape 322"/>
          <p:cNvSpPr>
            <a:spLocks noGrp="1"/>
          </p:cNvSpPr>
          <p:nvPr>
            <p:ph type="body" idx="1"/>
          </p:nvPr>
        </p:nvSpPr>
        <p:spPr>
          <a:xfrm>
            <a:off x="669727" y="1376288"/>
            <a:ext cx="7804547" cy="3315146"/>
          </a:xfrm>
          <a:prstGeom prst="rect">
            <a:avLst/>
          </a:prstGeom>
        </p:spPr>
        <p:txBody>
          <a:bodyPr>
            <a:normAutofit fontScale="62500" lnSpcReduction="20000"/>
          </a:bodyPr>
          <a:lstStyle/>
          <a:p>
            <a:pPr defTabSz="242024">
              <a:spcBef>
                <a:spcPts val="1695"/>
              </a:spcBef>
              <a:defRPr sz="2376"/>
            </a:pPr>
            <a:r>
              <a:rPr dirty="0"/>
              <a:t>On </a:t>
            </a:r>
            <a:r>
              <a:rPr dirty="0" err="1"/>
              <a:t>présente</a:t>
            </a:r>
            <a:r>
              <a:rPr dirty="0"/>
              <a:t> le dashboard aux </a:t>
            </a:r>
            <a:r>
              <a:rPr dirty="0" err="1"/>
              <a:t>utilisateurs</a:t>
            </a:r>
            <a:r>
              <a:rPr dirty="0"/>
              <a:t> et on </a:t>
            </a:r>
            <a:r>
              <a:rPr dirty="0" err="1"/>
              <a:t>essaie</a:t>
            </a:r>
            <a:r>
              <a:rPr dirty="0"/>
              <a:t> </a:t>
            </a:r>
            <a:r>
              <a:rPr dirty="0" err="1"/>
              <a:t>d’étudier</a:t>
            </a:r>
            <a:r>
              <a:rPr dirty="0"/>
              <a:t> </a:t>
            </a:r>
            <a:r>
              <a:rPr dirty="0" err="1"/>
              <a:t>l’utilité</a:t>
            </a:r>
            <a:r>
              <a:rPr dirty="0"/>
              <a:t> et </a:t>
            </a:r>
            <a:r>
              <a:rPr dirty="0" err="1"/>
              <a:t>l’utilisabilité</a:t>
            </a:r>
            <a:r>
              <a:rPr dirty="0"/>
              <a:t> via des questionnaires </a:t>
            </a:r>
            <a:r>
              <a:rPr dirty="0" err="1"/>
              <a:t>portant</a:t>
            </a:r>
            <a:r>
              <a:rPr dirty="0"/>
              <a:t> </a:t>
            </a:r>
            <a:r>
              <a:rPr dirty="0" err="1"/>
              <a:t>soit</a:t>
            </a:r>
            <a:r>
              <a:rPr dirty="0"/>
              <a:t> </a:t>
            </a:r>
            <a:r>
              <a:rPr dirty="0" err="1"/>
              <a:t>sur</a:t>
            </a:r>
            <a:r>
              <a:rPr dirty="0"/>
              <a:t> </a:t>
            </a:r>
            <a:r>
              <a:rPr dirty="0" err="1"/>
              <a:t>l’avis</a:t>
            </a:r>
            <a:r>
              <a:rPr dirty="0"/>
              <a:t> des </a:t>
            </a:r>
            <a:r>
              <a:rPr dirty="0" err="1"/>
              <a:t>utilisateurs</a:t>
            </a:r>
            <a:r>
              <a:rPr dirty="0"/>
              <a:t> </a:t>
            </a:r>
            <a:r>
              <a:rPr dirty="0" err="1"/>
              <a:t>soit</a:t>
            </a:r>
            <a:r>
              <a:rPr dirty="0"/>
              <a:t> </a:t>
            </a:r>
            <a:r>
              <a:rPr dirty="0" err="1"/>
              <a:t>sur</a:t>
            </a:r>
            <a:r>
              <a:rPr dirty="0"/>
              <a:t> des </a:t>
            </a:r>
            <a:r>
              <a:rPr dirty="0" err="1"/>
              <a:t>éléments</a:t>
            </a:r>
            <a:r>
              <a:rPr dirty="0"/>
              <a:t> </a:t>
            </a:r>
            <a:r>
              <a:rPr dirty="0" err="1"/>
              <a:t>permettant</a:t>
            </a:r>
            <a:r>
              <a:rPr dirty="0"/>
              <a:t> de </a:t>
            </a:r>
            <a:r>
              <a:rPr dirty="0" err="1"/>
              <a:t>vérifier</a:t>
            </a:r>
            <a:r>
              <a:rPr dirty="0"/>
              <a:t> </a:t>
            </a:r>
            <a:r>
              <a:rPr dirty="0" err="1"/>
              <a:t>que</a:t>
            </a:r>
            <a:r>
              <a:rPr dirty="0"/>
              <a:t> les </a:t>
            </a:r>
            <a:r>
              <a:rPr dirty="0" err="1"/>
              <a:t>utilisateurs</a:t>
            </a:r>
            <a:r>
              <a:rPr dirty="0"/>
              <a:t> </a:t>
            </a:r>
            <a:r>
              <a:rPr dirty="0" err="1"/>
              <a:t>arrivent</a:t>
            </a:r>
            <a:r>
              <a:rPr dirty="0"/>
              <a:t> à </a:t>
            </a:r>
            <a:r>
              <a:rPr dirty="0" err="1"/>
              <a:t>mieux</a:t>
            </a:r>
            <a:r>
              <a:rPr dirty="0"/>
              <a:t> faire </a:t>
            </a:r>
            <a:r>
              <a:rPr dirty="0" err="1"/>
              <a:t>leur</a:t>
            </a:r>
            <a:r>
              <a:rPr dirty="0"/>
              <a:t> travail.</a:t>
            </a:r>
          </a:p>
          <a:p>
            <a:pPr defTabSz="242024">
              <a:spcBef>
                <a:spcPts val="1695"/>
              </a:spcBef>
              <a:defRPr sz="2376"/>
            </a:pPr>
            <a:r>
              <a:rPr dirty="0"/>
              <a:t>On arrive à </a:t>
            </a:r>
            <a:r>
              <a:rPr dirty="0" err="1"/>
              <a:t>avoir</a:t>
            </a:r>
            <a:r>
              <a:rPr dirty="0"/>
              <a:t> des </a:t>
            </a:r>
            <a:r>
              <a:rPr dirty="0" err="1"/>
              <a:t>réponse</a:t>
            </a:r>
            <a:r>
              <a:rPr dirty="0"/>
              <a:t> </a:t>
            </a:r>
            <a:r>
              <a:rPr dirty="0" err="1"/>
              <a:t>sur</a:t>
            </a:r>
            <a:r>
              <a:rPr dirty="0"/>
              <a:t> la question qualitative ‘Are dashboards effective on the dependent measures?’. </a:t>
            </a:r>
          </a:p>
          <a:p>
            <a:pPr defTabSz="242024">
              <a:spcBef>
                <a:spcPts val="1695"/>
              </a:spcBef>
              <a:defRPr sz="2376"/>
            </a:pPr>
            <a:r>
              <a:rPr dirty="0" err="1"/>
              <a:t>Mais</a:t>
            </a:r>
            <a:r>
              <a:rPr dirty="0"/>
              <a:t>, on ne </a:t>
            </a:r>
            <a:r>
              <a:rPr dirty="0" err="1"/>
              <a:t>sait</a:t>
            </a:r>
            <a:r>
              <a:rPr dirty="0"/>
              <a:t> pas encore </a:t>
            </a:r>
            <a:r>
              <a:rPr dirty="0" err="1"/>
              <a:t>répondre</a:t>
            </a:r>
            <a:r>
              <a:rPr dirty="0"/>
              <a:t> à la question quantitative ‘‘How much effective?’’*.</a:t>
            </a:r>
          </a:p>
          <a:p>
            <a:pPr defTabSz="242024">
              <a:spcBef>
                <a:spcPts val="1695"/>
              </a:spcBef>
              <a:defRPr sz="2376"/>
            </a:pPr>
            <a:r>
              <a:rPr dirty="0"/>
              <a:t>Tout le monde </a:t>
            </a:r>
            <a:r>
              <a:rPr dirty="0" err="1"/>
              <a:t>s’accorde</a:t>
            </a:r>
            <a:r>
              <a:rPr dirty="0"/>
              <a:t> à dire </a:t>
            </a:r>
            <a:r>
              <a:rPr dirty="0" err="1"/>
              <a:t>que</a:t>
            </a:r>
            <a:r>
              <a:rPr dirty="0"/>
              <a:t> </a:t>
            </a:r>
            <a:r>
              <a:rPr dirty="0" err="1"/>
              <a:t>l’impact</a:t>
            </a:r>
            <a:r>
              <a:rPr dirty="0"/>
              <a:t> </a:t>
            </a:r>
            <a:r>
              <a:rPr dirty="0" err="1"/>
              <a:t>réel</a:t>
            </a:r>
            <a:r>
              <a:rPr dirty="0"/>
              <a:t> de </a:t>
            </a:r>
            <a:r>
              <a:rPr dirty="0" err="1"/>
              <a:t>ces</a:t>
            </a:r>
            <a:r>
              <a:rPr dirty="0"/>
              <a:t> tableaux de </a:t>
            </a:r>
            <a:r>
              <a:rPr dirty="0" err="1"/>
              <a:t>bord</a:t>
            </a:r>
            <a:r>
              <a:rPr dirty="0"/>
              <a:t> </a:t>
            </a:r>
            <a:r>
              <a:rPr dirty="0" err="1"/>
              <a:t>reste</a:t>
            </a:r>
            <a:r>
              <a:rPr dirty="0"/>
              <a:t> </a:t>
            </a:r>
            <a:r>
              <a:rPr dirty="0" err="1"/>
              <a:t>l’élément</a:t>
            </a:r>
            <a:r>
              <a:rPr dirty="0"/>
              <a:t> le plus </a:t>
            </a:r>
            <a:r>
              <a:rPr dirty="0" err="1"/>
              <a:t>difficilement</a:t>
            </a:r>
            <a:r>
              <a:rPr dirty="0"/>
              <a:t> </a:t>
            </a:r>
            <a:r>
              <a:rPr dirty="0" err="1"/>
              <a:t>démontrable</a:t>
            </a:r>
            <a:endParaRPr dirty="0"/>
          </a:p>
          <a:p>
            <a:pPr defTabSz="242024">
              <a:spcBef>
                <a:spcPts val="1695"/>
              </a:spcBef>
              <a:defRPr sz="2376" i="1">
                <a:latin typeface="Helvetica"/>
                <a:ea typeface="Helvetica"/>
                <a:cs typeface="Helvetica"/>
                <a:sym typeface="Helvetica"/>
              </a:defRPr>
            </a:pPr>
            <a:r>
              <a:rPr dirty="0"/>
              <a:t>Kim et al. . Effects of learning analytics dashboard: analyzing the relations among dashboard utilization, satisfaction, and learning achievement. Asia Pacific Education Review, 17(1), 13-24. 2016</a:t>
            </a:r>
          </a:p>
        </p:txBody>
      </p:sp>
    </p:spTree>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 name="Shape 324"/>
          <p:cNvSpPr>
            <a:spLocks noGrp="1"/>
          </p:cNvSpPr>
          <p:nvPr>
            <p:ph type="title"/>
          </p:nvPr>
        </p:nvSpPr>
        <p:spPr>
          <a:xfrm>
            <a:off x="669727" y="234404"/>
            <a:ext cx="7804547" cy="766550"/>
          </a:xfrm>
          <a:prstGeom prst="rect">
            <a:avLst/>
          </a:prstGeom>
        </p:spPr>
        <p:txBody>
          <a:bodyPr>
            <a:normAutofit fontScale="90000"/>
          </a:bodyPr>
          <a:lstStyle/>
          <a:p>
            <a:pPr defTabSz="205353">
              <a:defRPr sz="4480"/>
            </a:pPr>
            <a:r>
              <a:rPr dirty="0"/>
              <a:t>Remarque : des </a:t>
            </a:r>
            <a:r>
              <a:rPr dirty="0" err="1"/>
              <a:t>difficultés</a:t>
            </a:r>
            <a:r>
              <a:rPr dirty="0"/>
              <a:t> </a:t>
            </a:r>
            <a:br>
              <a:rPr dirty="0"/>
            </a:br>
            <a:r>
              <a:rPr dirty="0" err="1"/>
              <a:t>d’une</a:t>
            </a:r>
            <a:r>
              <a:rPr dirty="0"/>
              <a:t> </a:t>
            </a:r>
            <a:r>
              <a:rPr dirty="0" err="1"/>
              <a:t>évaluation</a:t>
            </a:r>
            <a:r>
              <a:rPr dirty="0"/>
              <a:t> </a:t>
            </a:r>
            <a:r>
              <a:rPr dirty="0" err="1"/>
              <a:t>réelle</a:t>
            </a:r>
            <a:endParaRPr dirty="0"/>
          </a:p>
        </p:txBody>
      </p:sp>
      <p:sp>
        <p:nvSpPr>
          <p:cNvPr id="325" name="Shape 325"/>
          <p:cNvSpPr>
            <a:spLocks noGrp="1"/>
          </p:cNvSpPr>
          <p:nvPr>
            <p:ph type="body" idx="1"/>
          </p:nvPr>
        </p:nvSpPr>
        <p:spPr>
          <a:xfrm>
            <a:off x="669727" y="1090649"/>
            <a:ext cx="7804547" cy="3597437"/>
          </a:xfrm>
          <a:prstGeom prst="rect">
            <a:avLst/>
          </a:prstGeom>
        </p:spPr>
        <p:txBody>
          <a:bodyPr>
            <a:normAutofit fontScale="55000" lnSpcReduction="20000"/>
          </a:bodyPr>
          <a:lstStyle/>
          <a:p>
            <a:pPr defTabSz="231022">
              <a:spcBef>
                <a:spcPts val="1632"/>
              </a:spcBef>
              <a:defRPr sz="2268"/>
            </a:pPr>
            <a:r>
              <a:rPr dirty="0"/>
              <a:t>Beaucoup </a:t>
            </a:r>
            <a:r>
              <a:rPr dirty="0" err="1"/>
              <a:t>d’incertitudes</a:t>
            </a:r>
            <a:r>
              <a:rPr dirty="0"/>
              <a:t> </a:t>
            </a:r>
            <a:r>
              <a:rPr dirty="0" err="1"/>
              <a:t>sur</a:t>
            </a:r>
            <a:r>
              <a:rPr dirty="0"/>
              <a:t> </a:t>
            </a:r>
            <a:r>
              <a:rPr dirty="0" err="1"/>
              <a:t>nos</a:t>
            </a:r>
            <a:r>
              <a:rPr dirty="0"/>
              <a:t> </a:t>
            </a:r>
            <a:r>
              <a:rPr dirty="0" err="1"/>
              <a:t>données</a:t>
            </a:r>
            <a:endParaRPr dirty="0"/>
          </a:p>
          <a:p>
            <a:pPr defTabSz="231022">
              <a:spcBef>
                <a:spcPts val="1632"/>
              </a:spcBef>
              <a:defRPr sz="2268"/>
            </a:pPr>
            <a:r>
              <a:rPr dirty="0"/>
              <a:t>On </a:t>
            </a:r>
            <a:r>
              <a:rPr dirty="0" err="1"/>
              <a:t>utilise</a:t>
            </a:r>
            <a:r>
              <a:rPr dirty="0"/>
              <a:t> </a:t>
            </a:r>
            <a:r>
              <a:rPr dirty="0" err="1"/>
              <a:t>uniquement</a:t>
            </a:r>
            <a:r>
              <a:rPr dirty="0"/>
              <a:t> les logs </a:t>
            </a:r>
            <a:r>
              <a:rPr dirty="0" err="1"/>
              <a:t>côté</a:t>
            </a:r>
            <a:r>
              <a:rPr dirty="0"/>
              <a:t> </a:t>
            </a:r>
            <a:r>
              <a:rPr dirty="0" err="1"/>
              <a:t>serveurs</a:t>
            </a:r>
            <a:r>
              <a:rPr dirty="0"/>
              <a:t> -&gt; comment </a:t>
            </a:r>
            <a:r>
              <a:rPr dirty="0" err="1"/>
              <a:t>mesurer</a:t>
            </a:r>
            <a:r>
              <a:rPr dirty="0"/>
              <a:t> le time-on-task et </a:t>
            </a:r>
            <a:r>
              <a:rPr dirty="0" err="1"/>
              <a:t>l’activité</a:t>
            </a:r>
            <a:r>
              <a:rPr dirty="0"/>
              <a:t> </a:t>
            </a:r>
            <a:r>
              <a:rPr dirty="0" err="1"/>
              <a:t>réelle</a:t>
            </a:r>
            <a:r>
              <a:rPr dirty="0"/>
              <a:t> du </a:t>
            </a:r>
            <a:r>
              <a:rPr dirty="0" err="1"/>
              <a:t>lecteur</a:t>
            </a:r>
            <a:r>
              <a:rPr dirty="0"/>
              <a:t> ?</a:t>
            </a:r>
          </a:p>
          <a:p>
            <a:pPr defTabSz="231022">
              <a:spcBef>
                <a:spcPts val="1632"/>
              </a:spcBef>
              <a:defRPr sz="2268"/>
            </a:pPr>
            <a:r>
              <a:rPr dirty="0"/>
              <a:t>Pas </a:t>
            </a:r>
            <a:r>
              <a:rPr dirty="0" err="1"/>
              <a:t>d’approche</a:t>
            </a:r>
            <a:r>
              <a:rPr dirty="0"/>
              <a:t> </a:t>
            </a:r>
            <a:r>
              <a:rPr dirty="0" err="1"/>
              <a:t>solide</a:t>
            </a:r>
            <a:r>
              <a:rPr dirty="0"/>
              <a:t> </a:t>
            </a:r>
            <a:r>
              <a:rPr dirty="0" err="1"/>
              <a:t>lors</a:t>
            </a:r>
            <a:r>
              <a:rPr dirty="0"/>
              <a:t> de la </a:t>
            </a:r>
            <a:r>
              <a:rPr dirty="0" err="1"/>
              <a:t>définition</a:t>
            </a:r>
            <a:r>
              <a:rPr dirty="0"/>
              <a:t> de </a:t>
            </a:r>
            <a:r>
              <a:rPr dirty="0" err="1"/>
              <a:t>l’ensemble</a:t>
            </a:r>
            <a:r>
              <a:rPr dirty="0"/>
              <a:t> </a:t>
            </a:r>
            <a:r>
              <a:rPr dirty="0" err="1"/>
              <a:t>d’indicateurs</a:t>
            </a:r>
            <a:endParaRPr dirty="0"/>
          </a:p>
          <a:p>
            <a:pPr defTabSz="231022">
              <a:spcBef>
                <a:spcPts val="1632"/>
              </a:spcBef>
              <a:defRPr sz="2268"/>
            </a:pPr>
            <a:r>
              <a:rPr dirty="0"/>
              <a:t>La </a:t>
            </a:r>
            <a:r>
              <a:rPr dirty="0" err="1"/>
              <a:t>détection</a:t>
            </a:r>
            <a:r>
              <a:rPr dirty="0"/>
              <a:t> de </a:t>
            </a:r>
            <a:r>
              <a:rPr dirty="0" err="1"/>
              <a:t>problèmes</a:t>
            </a:r>
            <a:r>
              <a:rPr dirty="0"/>
              <a:t> se fait par un </a:t>
            </a:r>
            <a:r>
              <a:rPr dirty="0" err="1"/>
              <a:t>calcul</a:t>
            </a:r>
            <a:r>
              <a:rPr dirty="0"/>
              <a:t> </a:t>
            </a:r>
            <a:r>
              <a:rPr dirty="0" err="1"/>
              <a:t>d’outliers</a:t>
            </a:r>
            <a:r>
              <a:rPr dirty="0"/>
              <a:t>. </a:t>
            </a:r>
            <a:r>
              <a:rPr dirty="0" err="1"/>
              <a:t>Aucun</a:t>
            </a:r>
            <a:r>
              <a:rPr dirty="0"/>
              <a:t> </a:t>
            </a:r>
            <a:r>
              <a:rPr dirty="0" err="1"/>
              <a:t>moyen</a:t>
            </a:r>
            <a:r>
              <a:rPr dirty="0"/>
              <a:t> de savoir </a:t>
            </a:r>
            <a:r>
              <a:rPr dirty="0" err="1"/>
              <a:t>si</a:t>
            </a:r>
            <a:r>
              <a:rPr dirty="0"/>
              <a:t> un </a:t>
            </a:r>
            <a:r>
              <a:rPr dirty="0" err="1"/>
              <a:t>problème</a:t>
            </a:r>
            <a:r>
              <a:rPr dirty="0"/>
              <a:t> </a:t>
            </a:r>
            <a:r>
              <a:rPr dirty="0" err="1"/>
              <a:t>existe</a:t>
            </a:r>
            <a:r>
              <a:rPr dirty="0"/>
              <a:t> </a:t>
            </a:r>
            <a:r>
              <a:rPr dirty="0" err="1"/>
              <a:t>réellement</a:t>
            </a:r>
            <a:r>
              <a:rPr dirty="0"/>
              <a:t>.</a:t>
            </a:r>
          </a:p>
          <a:p>
            <a:pPr defTabSz="231022">
              <a:spcBef>
                <a:spcPts val="1632"/>
              </a:spcBef>
              <a:defRPr sz="2268"/>
            </a:pPr>
            <a:r>
              <a:rPr dirty="0"/>
              <a:t>Les suggestions </a:t>
            </a:r>
            <a:r>
              <a:rPr dirty="0" err="1"/>
              <a:t>sont</a:t>
            </a:r>
            <a:r>
              <a:rPr dirty="0"/>
              <a:t> </a:t>
            </a:r>
            <a:r>
              <a:rPr dirty="0" err="1"/>
              <a:t>formatées</a:t>
            </a:r>
            <a:r>
              <a:rPr dirty="0"/>
              <a:t> de </a:t>
            </a:r>
            <a:r>
              <a:rPr dirty="0" err="1"/>
              <a:t>telles</a:t>
            </a:r>
            <a:r>
              <a:rPr dirty="0"/>
              <a:t> </a:t>
            </a:r>
            <a:r>
              <a:rPr dirty="0" err="1"/>
              <a:t>sorte</a:t>
            </a:r>
            <a:r>
              <a:rPr dirty="0"/>
              <a:t> à </a:t>
            </a:r>
            <a:r>
              <a:rPr dirty="0" err="1"/>
              <a:t>avoir</a:t>
            </a:r>
            <a:r>
              <a:rPr dirty="0"/>
              <a:t> </a:t>
            </a:r>
            <a:r>
              <a:rPr dirty="0" err="1"/>
              <a:t>une</a:t>
            </a:r>
            <a:r>
              <a:rPr dirty="0"/>
              <a:t> </a:t>
            </a:r>
            <a:r>
              <a:rPr dirty="0" err="1"/>
              <a:t>même</a:t>
            </a:r>
            <a:r>
              <a:rPr dirty="0"/>
              <a:t> proposition pour les outliers de </a:t>
            </a:r>
            <a:r>
              <a:rPr dirty="0" err="1"/>
              <a:t>chaque</a:t>
            </a:r>
            <a:r>
              <a:rPr dirty="0"/>
              <a:t> </a:t>
            </a:r>
            <a:r>
              <a:rPr dirty="0" err="1"/>
              <a:t>indicateur</a:t>
            </a:r>
            <a:endParaRPr dirty="0"/>
          </a:p>
          <a:p>
            <a:pPr defTabSz="231022">
              <a:spcBef>
                <a:spcPts val="1632"/>
              </a:spcBef>
              <a:defRPr sz="2268"/>
            </a:pPr>
            <a:r>
              <a:rPr dirty="0"/>
              <a:t>On </a:t>
            </a:r>
            <a:r>
              <a:rPr dirty="0" err="1"/>
              <a:t>n’arrive</a:t>
            </a:r>
            <a:r>
              <a:rPr dirty="0"/>
              <a:t> pas à faire </a:t>
            </a:r>
            <a:r>
              <a:rPr dirty="0" err="1"/>
              <a:t>une</a:t>
            </a:r>
            <a:r>
              <a:rPr dirty="0"/>
              <a:t> </a:t>
            </a:r>
            <a:r>
              <a:rPr dirty="0" err="1"/>
              <a:t>étude</a:t>
            </a:r>
            <a:r>
              <a:rPr dirty="0"/>
              <a:t> </a:t>
            </a:r>
            <a:r>
              <a:rPr dirty="0" err="1"/>
              <a:t>longitudinale</a:t>
            </a:r>
            <a:r>
              <a:rPr dirty="0"/>
              <a:t>, raisons techniques</a:t>
            </a:r>
          </a:p>
          <a:p>
            <a:pPr defTabSz="231022">
              <a:spcBef>
                <a:spcPts val="1632"/>
              </a:spcBef>
              <a:defRPr sz="2268"/>
            </a:pPr>
            <a:r>
              <a:rPr dirty="0"/>
              <a:t>On </a:t>
            </a:r>
            <a:r>
              <a:rPr dirty="0" err="1"/>
              <a:t>n’a</a:t>
            </a:r>
            <a:r>
              <a:rPr dirty="0"/>
              <a:t> pas des </a:t>
            </a:r>
            <a:r>
              <a:rPr dirty="0" err="1"/>
              <a:t>données</a:t>
            </a:r>
            <a:r>
              <a:rPr dirty="0"/>
              <a:t> à </a:t>
            </a:r>
            <a:r>
              <a:rPr dirty="0" err="1"/>
              <a:t>volonté</a:t>
            </a:r>
            <a:endParaRPr dirty="0"/>
          </a:p>
          <a:p>
            <a:pPr defTabSz="231022">
              <a:spcBef>
                <a:spcPts val="1632"/>
              </a:spcBef>
              <a:defRPr sz="2268"/>
            </a:pPr>
            <a:r>
              <a:rPr dirty="0"/>
              <a:t>Le dashboard ne fait pas </a:t>
            </a:r>
            <a:r>
              <a:rPr dirty="0" err="1"/>
              <a:t>partie</a:t>
            </a:r>
            <a:r>
              <a:rPr dirty="0"/>
              <a:t> des toolkits des </a:t>
            </a:r>
            <a:r>
              <a:rPr dirty="0" err="1"/>
              <a:t>auteurs</a:t>
            </a:r>
            <a:r>
              <a:rPr dirty="0"/>
              <a:t> OC </a:t>
            </a:r>
          </a:p>
          <a:p>
            <a:pPr defTabSz="231022">
              <a:spcBef>
                <a:spcPts val="1632"/>
              </a:spcBef>
              <a:defRPr sz="2268"/>
            </a:pPr>
            <a:r>
              <a:rPr dirty="0"/>
              <a:t>-&gt; On ne </a:t>
            </a:r>
            <a:r>
              <a:rPr dirty="0" err="1"/>
              <a:t>saura</a:t>
            </a:r>
            <a:r>
              <a:rPr dirty="0"/>
              <a:t> </a:t>
            </a:r>
            <a:r>
              <a:rPr dirty="0" err="1"/>
              <a:t>jamais</a:t>
            </a:r>
            <a:r>
              <a:rPr dirty="0"/>
              <a:t> </a:t>
            </a:r>
            <a:r>
              <a:rPr dirty="0" err="1"/>
              <a:t>si</a:t>
            </a:r>
            <a:r>
              <a:rPr dirty="0"/>
              <a:t> </a:t>
            </a:r>
            <a:r>
              <a:rPr dirty="0" err="1"/>
              <a:t>c’est</a:t>
            </a:r>
            <a:r>
              <a:rPr dirty="0"/>
              <a:t> </a:t>
            </a:r>
            <a:r>
              <a:rPr dirty="0" err="1"/>
              <a:t>réellement</a:t>
            </a:r>
            <a:r>
              <a:rPr dirty="0"/>
              <a:t> utile</a:t>
            </a:r>
          </a:p>
        </p:txBody>
      </p:sp>
    </p:spTree>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27" name="Shape 327"/>
          <p:cNvSpPr>
            <a:spLocks noGrp="1"/>
          </p:cNvSpPr>
          <p:nvPr>
            <p:ph type="title"/>
          </p:nvPr>
        </p:nvSpPr>
        <p:spPr>
          <a:xfrm>
            <a:off x="669727" y="234404"/>
            <a:ext cx="7804547" cy="813802"/>
          </a:xfrm>
          <a:prstGeom prst="rect">
            <a:avLst/>
          </a:prstGeom>
        </p:spPr>
        <p:txBody>
          <a:bodyPr>
            <a:normAutofit fontScale="90000"/>
          </a:bodyPr>
          <a:lstStyle>
            <a:lvl1pPr defTabSz="479044">
              <a:defRPr sz="6560"/>
            </a:lvl1pPr>
          </a:lstStyle>
          <a:p>
            <a:r>
              <a:t>Évaluations qu’il faudrait faire</a:t>
            </a:r>
          </a:p>
        </p:txBody>
      </p:sp>
      <p:sp>
        <p:nvSpPr>
          <p:cNvPr id="328" name="Shape 328"/>
          <p:cNvSpPr>
            <a:spLocks noGrp="1"/>
          </p:cNvSpPr>
          <p:nvPr>
            <p:ph type="body" idx="1"/>
          </p:nvPr>
        </p:nvSpPr>
        <p:spPr>
          <a:xfrm>
            <a:off x="669727" y="1376288"/>
            <a:ext cx="7804547" cy="3315146"/>
          </a:xfrm>
          <a:prstGeom prst="rect">
            <a:avLst/>
          </a:prstGeom>
        </p:spPr>
        <p:txBody>
          <a:bodyPr>
            <a:normAutofit fontScale="62500" lnSpcReduction="20000"/>
          </a:bodyPr>
          <a:lstStyle/>
          <a:p>
            <a:pPr defTabSz="297028">
              <a:spcBef>
                <a:spcPts val="2134"/>
              </a:spcBef>
              <a:defRPr sz="2916"/>
            </a:pPr>
            <a:r>
              <a:rPr dirty="0"/>
              <a:t>Impact du tableau de </a:t>
            </a:r>
            <a:r>
              <a:rPr dirty="0" err="1"/>
              <a:t>bord</a:t>
            </a:r>
            <a:r>
              <a:rPr dirty="0"/>
              <a:t> </a:t>
            </a:r>
          </a:p>
          <a:p>
            <a:pPr marL="452000" lvl="1" indent="-226000" defTabSz="297028">
              <a:spcBef>
                <a:spcPts val="2134"/>
              </a:spcBef>
              <a:defRPr sz="2916"/>
            </a:pPr>
            <a:r>
              <a:rPr dirty="0" err="1"/>
              <a:t>est-ce</a:t>
            </a:r>
            <a:r>
              <a:rPr dirty="0"/>
              <a:t> </a:t>
            </a:r>
            <a:r>
              <a:rPr dirty="0" err="1"/>
              <a:t>que</a:t>
            </a:r>
            <a:r>
              <a:rPr dirty="0"/>
              <a:t> </a:t>
            </a:r>
            <a:r>
              <a:rPr dirty="0" err="1"/>
              <a:t>l’outil</a:t>
            </a:r>
            <a:r>
              <a:rPr dirty="0"/>
              <a:t> </a:t>
            </a:r>
            <a:r>
              <a:rPr dirty="0" err="1"/>
              <a:t>proposé</a:t>
            </a:r>
            <a:r>
              <a:rPr dirty="0"/>
              <a:t> incite et guide la re-conception de </a:t>
            </a:r>
            <a:r>
              <a:rPr dirty="0" err="1"/>
              <a:t>cours</a:t>
            </a:r>
            <a:r>
              <a:rPr dirty="0"/>
              <a:t> ?</a:t>
            </a:r>
          </a:p>
          <a:p>
            <a:pPr marL="678001" lvl="2" indent="-226000" defTabSz="297028">
              <a:spcBef>
                <a:spcPts val="2134"/>
              </a:spcBef>
              <a:defRPr sz="2916"/>
            </a:pPr>
            <a:r>
              <a:rPr dirty="0" err="1"/>
              <a:t>étude</a:t>
            </a:r>
            <a:r>
              <a:rPr dirty="0"/>
              <a:t> </a:t>
            </a:r>
            <a:r>
              <a:rPr dirty="0" err="1"/>
              <a:t>longitudinale</a:t>
            </a:r>
            <a:r>
              <a:rPr dirty="0"/>
              <a:t> : </a:t>
            </a:r>
            <a:r>
              <a:rPr dirty="0" err="1"/>
              <a:t>analyse</a:t>
            </a:r>
            <a:r>
              <a:rPr dirty="0"/>
              <a:t> </a:t>
            </a:r>
            <a:r>
              <a:rPr dirty="0" err="1"/>
              <a:t>corrélation</a:t>
            </a:r>
            <a:r>
              <a:rPr dirty="0"/>
              <a:t> usages dashboard et modifications </a:t>
            </a:r>
            <a:r>
              <a:rPr dirty="0" err="1"/>
              <a:t>apportées</a:t>
            </a:r>
            <a:r>
              <a:rPr dirty="0"/>
              <a:t> </a:t>
            </a:r>
            <a:r>
              <a:rPr dirty="0" err="1"/>
              <a:t>sur</a:t>
            </a:r>
            <a:r>
              <a:rPr dirty="0"/>
              <a:t> le </a:t>
            </a:r>
            <a:r>
              <a:rPr dirty="0" err="1"/>
              <a:t>cours</a:t>
            </a:r>
            <a:r>
              <a:rPr dirty="0"/>
              <a:t>, interviews lien </a:t>
            </a:r>
            <a:r>
              <a:rPr dirty="0" err="1"/>
              <a:t>indicateur</a:t>
            </a:r>
            <a:r>
              <a:rPr dirty="0"/>
              <a:t> / suggestion / modification effective</a:t>
            </a:r>
          </a:p>
          <a:p>
            <a:pPr marL="452000" lvl="1" indent="-226000" defTabSz="297028">
              <a:spcBef>
                <a:spcPts val="2134"/>
              </a:spcBef>
              <a:defRPr sz="2916"/>
            </a:pPr>
            <a:r>
              <a:rPr dirty="0" err="1"/>
              <a:t>est-ce</a:t>
            </a:r>
            <a:r>
              <a:rPr dirty="0"/>
              <a:t> </a:t>
            </a:r>
            <a:r>
              <a:rPr dirty="0" err="1"/>
              <a:t>que</a:t>
            </a:r>
            <a:r>
              <a:rPr dirty="0"/>
              <a:t> le </a:t>
            </a:r>
            <a:r>
              <a:rPr dirty="0" err="1"/>
              <a:t>cours</a:t>
            </a:r>
            <a:r>
              <a:rPr dirty="0"/>
              <a:t> </a:t>
            </a:r>
            <a:r>
              <a:rPr dirty="0" err="1"/>
              <a:t>s’améliore</a:t>
            </a:r>
            <a:r>
              <a:rPr dirty="0"/>
              <a:t> plus </a:t>
            </a:r>
            <a:r>
              <a:rPr dirty="0" err="1"/>
              <a:t>que</a:t>
            </a:r>
            <a:r>
              <a:rPr dirty="0"/>
              <a:t> pour des </a:t>
            </a:r>
            <a:r>
              <a:rPr dirty="0" err="1"/>
              <a:t>révisions</a:t>
            </a:r>
            <a:r>
              <a:rPr dirty="0"/>
              <a:t> sans tableau de </a:t>
            </a:r>
            <a:r>
              <a:rPr dirty="0" err="1"/>
              <a:t>bord</a:t>
            </a:r>
            <a:r>
              <a:rPr dirty="0"/>
              <a:t> ?</a:t>
            </a:r>
          </a:p>
          <a:p>
            <a:pPr marL="452000" lvl="1" indent="-226000" defTabSz="297028">
              <a:spcBef>
                <a:spcPts val="2134"/>
              </a:spcBef>
              <a:defRPr sz="2916"/>
            </a:pPr>
            <a:r>
              <a:rPr dirty="0" err="1"/>
              <a:t>est-ce</a:t>
            </a:r>
            <a:r>
              <a:rPr dirty="0"/>
              <a:t> </a:t>
            </a:r>
            <a:r>
              <a:rPr dirty="0" err="1"/>
              <a:t>que</a:t>
            </a:r>
            <a:r>
              <a:rPr dirty="0"/>
              <a:t> </a:t>
            </a:r>
            <a:r>
              <a:rPr dirty="0" err="1"/>
              <a:t>l’apprentissage</a:t>
            </a:r>
            <a:r>
              <a:rPr dirty="0"/>
              <a:t> </a:t>
            </a:r>
            <a:r>
              <a:rPr dirty="0" err="1"/>
              <a:t>est</a:t>
            </a:r>
            <a:r>
              <a:rPr dirty="0"/>
              <a:t> </a:t>
            </a:r>
            <a:r>
              <a:rPr dirty="0" err="1"/>
              <a:t>amélioré</a:t>
            </a:r>
            <a:r>
              <a:rPr dirty="0"/>
              <a:t> ?</a:t>
            </a: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Shape 154"/>
          <p:cNvSpPr>
            <a:spLocks noGrp="1"/>
          </p:cNvSpPr>
          <p:nvPr>
            <p:ph type="title"/>
          </p:nvPr>
        </p:nvSpPr>
        <p:spPr>
          <a:prstGeom prst="rect">
            <a:avLst/>
          </a:prstGeom>
        </p:spPr>
        <p:txBody>
          <a:bodyPr/>
          <a:lstStyle/>
          <a:p>
            <a:r>
              <a:t>Plan</a:t>
            </a:r>
          </a:p>
        </p:txBody>
      </p:sp>
      <p:sp>
        <p:nvSpPr>
          <p:cNvPr id="155" name="Shape 155"/>
          <p:cNvSpPr>
            <a:spLocks noGrp="1"/>
          </p:cNvSpPr>
          <p:nvPr>
            <p:ph type="body" idx="1"/>
          </p:nvPr>
        </p:nvSpPr>
        <p:spPr>
          <a:prstGeom prst="rect">
            <a:avLst/>
          </a:prstGeom>
        </p:spPr>
        <p:txBody>
          <a:bodyPr>
            <a:normAutofit fontScale="92500" lnSpcReduction="20000"/>
          </a:bodyPr>
          <a:lstStyle/>
          <a:p>
            <a:pPr marL="279013" indent="-279013">
              <a:buSzPct val="75000"/>
              <a:buChar char="•"/>
            </a:pPr>
            <a:r>
              <a:rPr dirty="0" err="1"/>
              <a:t>Objectifs</a:t>
            </a:r>
            <a:r>
              <a:rPr dirty="0"/>
              <a:t> et </a:t>
            </a:r>
            <a:r>
              <a:rPr dirty="0" err="1"/>
              <a:t>approche</a:t>
            </a:r>
            <a:endParaRPr dirty="0"/>
          </a:p>
          <a:p>
            <a:pPr marL="279013" indent="-279013">
              <a:buSzPct val="75000"/>
              <a:buChar char="•"/>
              <a:defRPr b="1">
                <a:latin typeface="Helvetica"/>
                <a:ea typeface="Helvetica"/>
                <a:cs typeface="Helvetica"/>
                <a:sym typeface="Helvetica"/>
              </a:defRPr>
            </a:pPr>
            <a:r>
              <a:rPr dirty="0" err="1"/>
              <a:t>Contexte</a:t>
            </a:r>
            <a:r>
              <a:rPr dirty="0"/>
              <a:t> </a:t>
            </a:r>
            <a:r>
              <a:rPr dirty="0" err="1"/>
              <a:t>applicatif</a:t>
            </a:r>
            <a:endParaRPr dirty="0"/>
          </a:p>
          <a:p>
            <a:pPr marL="279013" indent="-279013">
              <a:buSzPct val="75000"/>
              <a:buChar char="•"/>
            </a:pPr>
            <a:r>
              <a:rPr dirty="0" err="1"/>
              <a:t>Indicateurs</a:t>
            </a:r>
            <a:r>
              <a:rPr dirty="0"/>
              <a:t> de lecture</a:t>
            </a:r>
          </a:p>
          <a:p>
            <a:pPr marL="279013" indent="-279013">
              <a:buSzPct val="75000"/>
              <a:buChar char="•"/>
            </a:pPr>
            <a:r>
              <a:rPr dirty="0" err="1"/>
              <a:t>Problèmes</a:t>
            </a:r>
            <a:r>
              <a:rPr dirty="0"/>
              <a:t> et propositions de </a:t>
            </a:r>
            <a:r>
              <a:rPr dirty="0" err="1"/>
              <a:t>remédiations</a:t>
            </a:r>
            <a:endParaRPr dirty="0"/>
          </a:p>
          <a:p>
            <a:pPr marL="279013" indent="-279013">
              <a:buSzPct val="75000"/>
              <a:buChar char="•"/>
            </a:pPr>
            <a:r>
              <a:rPr dirty="0"/>
              <a:t>Tableau de </a:t>
            </a:r>
            <a:r>
              <a:rPr dirty="0" err="1"/>
              <a:t>bord</a:t>
            </a:r>
            <a:endParaRPr dirty="0"/>
          </a:p>
          <a:p>
            <a:pPr marL="279013" indent="-279013">
              <a:buSzPct val="75000"/>
              <a:buChar char="•"/>
            </a:pPr>
            <a:r>
              <a:rPr dirty="0"/>
              <a:t>Evaluation</a:t>
            </a:r>
          </a:p>
        </p:txBody>
      </p:sp>
    </p:spTree>
  </p:cSld>
  <p:clrMapOvr>
    <a:masterClrMapping/>
  </p:clrMapOvr>
  <p:transition spd="med"/>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30" name="Shape 330"/>
          <p:cNvSpPr>
            <a:spLocks noGrp="1"/>
          </p:cNvSpPr>
          <p:nvPr>
            <p:ph type="title"/>
          </p:nvPr>
        </p:nvSpPr>
        <p:spPr>
          <a:prstGeom prst="rect">
            <a:avLst/>
          </a:prstGeom>
        </p:spPr>
        <p:txBody>
          <a:bodyPr/>
          <a:lstStyle/>
          <a:p>
            <a:endParaRPr/>
          </a:p>
        </p:txBody>
      </p:sp>
      <p:sp>
        <p:nvSpPr>
          <p:cNvPr id="331" name="Shape 331"/>
          <p:cNvSpPr>
            <a:spLocks noGrp="1"/>
          </p:cNvSpPr>
          <p:nvPr>
            <p:ph type="body" idx="1"/>
          </p:nvPr>
        </p:nvSpPr>
        <p:spPr>
          <a:prstGeom prst="rect">
            <a:avLst/>
          </a:prstGeom>
        </p:spPr>
        <p:txBody>
          <a:bodyPr>
            <a:normAutofit fontScale="70000" lnSpcReduction="20000"/>
          </a:bodyPr>
          <a:lstStyle/>
          <a:p>
            <a:pPr defTabSz="190685">
              <a:spcBef>
                <a:spcPts val="1318"/>
              </a:spcBef>
              <a:defRPr sz="1871"/>
            </a:pPr>
            <a:r>
              <a:rPr dirty="0" err="1"/>
              <a:t>Apports</a:t>
            </a:r>
            <a:r>
              <a:rPr dirty="0"/>
              <a:t> </a:t>
            </a:r>
            <a:r>
              <a:rPr dirty="0" err="1"/>
              <a:t>théoriques</a:t>
            </a:r>
            <a:endParaRPr dirty="0"/>
          </a:p>
          <a:p>
            <a:pPr marL="290173" lvl="1" indent="-145086" defTabSz="190685">
              <a:spcBef>
                <a:spcPts val="1318"/>
              </a:spcBef>
              <a:defRPr sz="1871"/>
            </a:pPr>
            <a:r>
              <a:rPr dirty="0" err="1"/>
              <a:t>Méthodologie</a:t>
            </a:r>
            <a:r>
              <a:rPr dirty="0"/>
              <a:t> </a:t>
            </a:r>
            <a:r>
              <a:rPr dirty="0" err="1"/>
              <a:t>d’assistance</a:t>
            </a:r>
            <a:r>
              <a:rPr dirty="0"/>
              <a:t> à la re-conception (</a:t>
            </a:r>
            <a:r>
              <a:rPr dirty="0" err="1"/>
              <a:t>révision</a:t>
            </a:r>
            <a:r>
              <a:rPr dirty="0"/>
              <a:t>) de </a:t>
            </a:r>
            <a:r>
              <a:rPr dirty="0" err="1"/>
              <a:t>contenus</a:t>
            </a:r>
            <a:r>
              <a:rPr dirty="0"/>
              <a:t> </a:t>
            </a:r>
            <a:r>
              <a:rPr dirty="0" err="1"/>
              <a:t>pédagogiques</a:t>
            </a:r>
            <a:r>
              <a:rPr dirty="0"/>
              <a:t>, </a:t>
            </a:r>
            <a:r>
              <a:rPr dirty="0" err="1"/>
              <a:t>d’analyse</a:t>
            </a:r>
            <a:r>
              <a:rPr dirty="0"/>
              <a:t> de la lecture </a:t>
            </a:r>
            <a:r>
              <a:rPr dirty="0" err="1"/>
              <a:t>basée</a:t>
            </a:r>
            <a:r>
              <a:rPr dirty="0"/>
              <a:t> </a:t>
            </a:r>
            <a:r>
              <a:rPr dirty="0" err="1"/>
              <a:t>sur</a:t>
            </a:r>
            <a:r>
              <a:rPr dirty="0"/>
              <a:t> les traces</a:t>
            </a:r>
          </a:p>
          <a:p>
            <a:pPr marL="290173" lvl="1" indent="-145086" defTabSz="190685">
              <a:spcBef>
                <a:spcPts val="1318"/>
              </a:spcBef>
              <a:defRPr sz="1871"/>
            </a:pPr>
            <a:r>
              <a:rPr dirty="0"/>
              <a:t>Pour </a:t>
            </a:r>
            <a:r>
              <a:rPr dirty="0" err="1"/>
              <a:t>mieux</a:t>
            </a:r>
            <a:r>
              <a:rPr dirty="0"/>
              <a:t> </a:t>
            </a:r>
            <a:r>
              <a:rPr dirty="0" err="1"/>
              <a:t>caractériser</a:t>
            </a:r>
            <a:r>
              <a:rPr dirty="0"/>
              <a:t> </a:t>
            </a:r>
            <a:r>
              <a:rPr dirty="0" err="1"/>
              <a:t>l’activité</a:t>
            </a:r>
            <a:r>
              <a:rPr dirty="0"/>
              <a:t> de lecture, concept de session de lecture et </a:t>
            </a:r>
            <a:r>
              <a:rPr dirty="0" err="1"/>
              <a:t>algorithme</a:t>
            </a:r>
            <a:r>
              <a:rPr dirty="0"/>
              <a:t> </a:t>
            </a:r>
            <a:r>
              <a:rPr dirty="0" err="1"/>
              <a:t>associé</a:t>
            </a:r>
            <a:r>
              <a:rPr dirty="0"/>
              <a:t> de </a:t>
            </a:r>
            <a:r>
              <a:rPr dirty="0" err="1"/>
              <a:t>découpage</a:t>
            </a:r>
            <a:r>
              <a:rPr dirty="0"/>
              <a:t> </a:t>
            </a:r>
            <a:r>
              <a:rPr dirty="0" err="1"/>
              <a:t>d’une</a:t>
            </a:r>
            <a:r>
              <a:rPr dirty="0"/>
              <a:t> trace d’un </a:t>
            </a:r>
            <a:r>
              <a:rPr dirty="0" err="1"/>
              <a:t>utilisateur</a:t>
            </a:r>
            <a:r>
              <a:rPr dirty="0"/>
              <a:t> </a:t>
            </a:r>
            <a:r>
              <a:rPr dirty="0" err="1"/>
              <a:t>donné</a:t>
            </a:r>
            <a:r>
              <a:rPr dirty="0"/>
              <a:t> en sessions de lecture</a:t>
            </a:r>
          </a:p>
          <a:p>
            <a:pPr marL="290173" lvl="1" indent="-145086" defTabSz="190685">
              <a:spcBef>
                <a:spcPts val="1318"/>
              </a:spcBef>
              <a:defRPr sz="1871"/>
            </a:pPr>
            <a:r>
              <a:rPr dirty="0"/>
              <a:t>Ensemble de classes </a:t>
            </a:r>
            <a:r>
              <a:rPr dirty="0" err="1"/>
              <a:t>d’indicateurs</a:t>
            </a:r>
            <a:r>
              <a:rPr dirty="0"/>
              <a:t> et </a:t>
            </a:r>
            <a:r>
              <a:rPr dirty="0" err="1"/>
              <a:t>indicateurs</a:t>
            </a:r>
            <a:r>
              <a:rPr dirty="0"/>
              <a:t> </a:t>
            </a:r>
            <a:r>
              <a:rPr dirty="0" err="1"/>
              <a:t>caractérisant</a:t>
            </a:r>
            <a:r>
              <a:rPr dirty="0"/>
              <a:t> la lecture de granules </a:t>
            </a:r>
            <a:r>
              <a:rPr dirty="0" err="1"/>
              <a:t>documentaires</a:t>
            </a:r>
            <a:r>
              <a:rPr dirty="0"/>
              <a:t> (e.g. parties, </a:t>
            </a:r>
            <a:r>
              <a:rPr dirty="0" err="1"/>
              <a:t>chapitres</a:t>
            </a:r>
            <a:r>
              <a:rPr dirty="0"/>
              <a:t>), la </a:t>
            </a:r>
            <a:r>
              <a:rPr dirty="0" err="1"/>
              <a:t>plupart</a:t>
            </a:r>
            <a:r>
              <a:rPr dirty="0"/>
              <a:t> </a:t>
            </a:r>
            <a:r>
              <a:rPr dirty="0" err="1"/>
              <a:t>basés</a:t>
            </a:r>
            <a:r>
              <a:rPr dirty="0"/>
              <a:t> </a:t>
            </a:r>
            <a:r>
              <a:rPr dirty="0" err="1"/>
              <a:t>sur</a:t>
            </a:r>
            <a:r>
              <a:rPr dirty="0"/>
              <a:t> la notion de session </a:t>
            </a:r>
            <a:r>
              <a:rPr dirty="0" err="1"/>
              <a:t>précédemment</a:t>
            </a:r>
            <a:r>
              <a:rPr dirty="0"/>
              <a:t> </a:t>
            </a:r>
            <a:r>
              <a:rPr dirty="0" err="1"/>
              <a:t>définie</a:t>
            </a:r>
            <a:endParaRPr dirty="0"/>
          </a:p>
          <a:p>
            <a:pPr marL="290173" lvl="1" indent="-145086" defTabSz="190685">
              <a:spcBef>
                <a:spcPts val="1318"/>
              </a:spcBef>
              <a:defRPr sz="1871"/>
            </a:pPr>
            <a:r>
              <a:rPr dirty="0" err="1"/>
              <a:t>Processus</a:t>
            </a:r>
            <a:r>
              <a:rPr dirty="0"/>
              <a:t> de </a:t>
            </a:r>
            <a:r>
              <a:rPr dirty="0" err="1"/>
              <a:t>détection</a:t>
            </a:r>
            <a:r>
              <a:rPr dirty="0"/>
              <a:t> de </a:t>
            </a:r>
            <a:r>
              <a:rPr dirty="0" err="1"/>
              <a:t>problèmes</a:t>
            </a:r>
            <a:r>
              <a:rPr dirty="0"/>
              <a:t> </a:t>
            </a:r>
            <a:r>
              <a:rPr dirty="0" err="1"/>
              <a:t>potentiels</a:t>
            </a:r>
            <a:r>
              <a:rPr dirty="0"/>
              <a:t> </a:t>
            </a:r>
            <a:r>
              <a:rPr dirty="0" err="1"/>
              <a:t>associés</a:t>
            </a:r>
            <a:r>
              <a:rPr dirty="0"/>
              <a:t> aux </a:t>
            </a:r>
            <a:r>
              <a:rPr dirty="0" err="1"/>
              <a:t>indicateurs</a:t>
            </a:r>
            <a:r>
              <a:rPr dirty="0"/>
              <a:t> (</a:t>
            </a:r>
            <a:r>
              <a:rPr dirty="0" err="1"/>
              <a:t>valeurs</a:t>
            </a:r>
            <a:r>
              <a:rPr dirty="0"/>
              <a:t> </a:t>
            </a:r>
            <a:r>
              <a:rPr dirty="0" err="1"/>
              <a:t>remarquables</a:t>
            </a:r>
            <a:r>
              <a:rPr dirty="0"/>
              <a:t>)</a:t>
            </a:r>
          </a:p>
          <a:p>
            <a:pPr marL="290173" lvl="1" indent="-145086" defTabSz="190685">
              <a:spcBef>
                <a:spcPts val="1318"/>
              </a:spcBef>
              <a:defRPr sz="1871"/>
            </a:pPr>
            <a:r>
              <a:rPr dirty="0"/>
              <a:t>Proposition de suggestions de re-conception </a:t>
            </a:r>
            <a:r>
              <a:rPr dirty="0" err="1"/>
              <a:t>associées</a:t>
            </a:r>
            <a:r>
              <a:rPr dirty="0"/>
              <a:t> aux </a:t>
            </a:r>
            <a:r>
              <a:rPr dirty="0" err="1"/>
              <a:t>problèmes</a:t>
            </a:r>
            <a:r>
              <a:rPr dirty="0"/>
              <a:t> </a:t>
            </a:r>
            <a:r>
              <a:rPr dirty="0" err="1"/>
              <a:t>détectés</a:t>
            </a:r>
            <a:endParaRPr dirty="0"/>
          </a:p>
          <a:p>
            <a:pPr defTabSz="190685">
              <a:spcBef>
                <a:spcPts val="1318"/>
              </a:spcBef>
              <a:defRPr sz="1871"/>
            </a:pPr>
            <a:endParaRPr dirty="0"/>
          </a:p>
          <a:p>
            <a:pPr defTabSz="190685">
              <a:spcBef>
                <a:spcPts val="1318"/>
              </a:spcBef>
              <a:defRPr sz="1871"/>
            </a:pPr>
            <a:r>
              <a:rPr dirty="0" err="1"/>
              <a:t>Apports</a:t>
            </a:r>
            <a:r>
              <a:rPr dirty="0"/>
              <a:t> </a:t>
            </a:r>
            <a:r>
              <a:rPr dirty="0" err="1"/>
              <a:t>pratiques</a:t>
            </a:r>
            <a:endParaRPr dirty="0"/>
          </a:p>
          <a:p>
            <a:pPr marL="290173" lvl="1" indent="-145086" defTabSz="190685">
              <a:spcBef>
                <a:spcPts val="1318"/>
              </a:spcBef>
              <a:defRPr sz="1871"/>
            </a:pPr>
            <a:r>
              <a:rPr dirty="0"/>
              <a:t>Tableau de </a:t>
            </a:r>
            <a:r>
              <a:rPr dirty="0" err="1"/>
              <a:t>bord</a:t>
            </a:r>
            <a:r>
              <a:rPr dirty="0"/>
              <a:t> </a:t>
            </a:r>
            <a:r>
              <a:rPr dirty="0" err="1"/>
              <a:t>destiné</a:t>
            </a:r>
            <a:r>
              <a:rPr dirty="0"/>
              <a:t> aux </a:t>
            </a:r>
            <a:r>
              <a:rPr dirty="0" err="1"/>
              <a:t>auteurs</a:t>
            </a:r>
            <a:endParaRPr dirty="0"/>
          </a:p>
        </p:txBody>
      </p:sp>
    </p:spTree>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33" name="Shape 333"/>
          <p:cNvSpPr>
            <a:spLocks noGrp="1"/>
          </p:cNvSpPr>
          <p:nvPr>
            <p:ph type="title"/>
          </p:nvPr>
        </p:nvSpPr>
        <p:spPr>
          <a:xfrm>
            <a:off x="98250" y="655200"/>
            <a:ext cx="8826601" cy="452025"/>
          </a:xfrm>
          <a:prstGeom prst="rect">
            <a:avLst/>
          </a:prstGeom>
        </p:spPr>
        <p:txBody>
          <a:bodyPr>
            <a:normAutofit fontScale="90000"/>
          </a:bodyPr>
          <a:lstStyle>
            <a:lvl1pPr>
              <a:defRPr b="1"/>
            </a:lvl1pPr>
          </a:lstStyle>
          <a:p>
            <a:r>
              <a:t>Propositions à valider, validation idéale</a:t>
            </a:r>
          </a:p>
        </p:txBody>
      </p:sp>
      <p:sp>
        <p:nvSpPr>
          <p:cNvPr id="334" name="Shape 334"/>
          <p:cNvSpPr>
            <a:spLocks noGrp="1"/>
          </p:cNvSpPr>
          <p:nvPr>
            <p:ph type="body" idx="4294967295"/>
          </p:nvPr>
        </p:nvSpPr>
        <p:spPr>
          <a:xfrm>
            <a:off x="210125" y="1037869"/>
            <a:ext cx="8826601" cy="3348451"/>
          </a:xfrm>
          <a:prstGeom prst="rect">
            <a:avLst/>
          </a:prstGeom>
        </p:spPr>
        <p:txBody>
          <a:bodyPr lIns="81617" tIns="81617" rIns="81617" bIns="81617" anchor="t">
            <a:normAutofit fontScale="62500" lnSpcReduction="20000"/>
          </a:bodyPr>
          <a:lstStyle/>
          <a:p>
            <a:pPr marL="248370" indent="-201416" defTabSz="674817">
              <a:lnSpc>
                <a:spcPct val="115000"/>
              </a:lnSpc>
              <a:spcBef>
                <a:spcPts val="1130"/>
              </a:spcBef>
              <a:buSzTx/>
              <a:buNone/>
              <a:defRPr sz="1984">
                <a:solidFill>
                  <a:srgbClr val="737373"/>
                </a:solidFill>
                <a:latin typeface="Roboto"/>
                <a:ea typeface="Roboto"/>
                <a:cs typeface="Roboto"/>
                <a:sym typeface="Roboto"/>
              </a:defRPr>
            </a:pPr>
            <a:r>
              <a:rPr dirty="0"/>
              <a:t>Propositions </a:t>
            </a:r>
            <a:r>
              <a:rPr dirty="0" err="1"/>
              <a:t>restantes</a:t>
            </a:r>
            <a:r>
              <a:rPr dirty="0"/>
              <a:t>, à </a:t>
            </a:r>
            <a:r>
              <a:rPr dirty="0" err="1"/>
              <a:t>valider</a:t>
            </a:r>
            <a:endParaRPr dirty="0"/>
          </a:p>
          <a:p>
            <a:pPr marL="168704" lvl="1" indent="98191" defTabSz="674817">
              <a:lnSpc>
                <a:spcPct val="115000"/>
              </a:lnSpc>
              <a:spcBef>
                <a:spcPts val="1130"/>
              </a:spcBef>
              <a:buSzTx/>
              <a:buNone/>
              <a:defRPr sz="1612">
                <a:solidFill>
                  <a:srgbClr val="737373"/>
                </a:solidFill>
                <a:latin typeface="Roboto"/>
                <a:ea typeface="Roboto"/>
                <a:cs typeface="Roboto"/>
                <a:sym typeface="Roboto"/>
              </a:defRPr>
            </a:pPr>
            <a:r>
              <a:rPr dirty="0" err="1"/>
              <a:t>Problèmes</a:t>
            </a:r>
            <a:r>
              <a:rPr dirty="0"/>
              <a:t> </a:t>
            </a:r>
            <a:r>
              <a:rPr dirty="0" err="1"/>
              <a:t>potentiels</a:t>
            </a:r>
            <a:r>
              <a:rPr dirty="0"/>
              <a:t> </a:t>
            </a:r>
            <a:r>
              <a:rPr dirty="0" err="1"/>
              <a:t>détectés</a:t>
            </a:r>
            <a:r>
              <a:rPr dirty="0"/>
              <a:t> </a:t>
            </a:r>
            <a:r>
              <a:rPr dirty="0" err="1"/>
              <a:t>associés</a:t>
            </a:r>
            <a:r>
              <a:rPr dirty="0"/>
              <a:t> aux </a:t>
            </a:r>
            <a:r>
              <a:rPr dirty="0" err="1"/>
              <a:t>indicateurs</a:t>
            </a:r>
            <a:endParaRPr dirty="0"/>
          </a:p>
          <a:p>
            <a:pPr marL="168704" lvl="1" indent="98191" defTabSz="674817">
              <a:lnSpc>
                <a:spcPct val="115000"/>
              </a:lnSpc>
              <a:spcBef>
                <a:spcPts val="1130"/>
              </a:spcBef>
              <a:buSzTx/>
              <a:buNone/>
              <a:defRPr sz="1612">
                <a:solidFill>
                  <a:srgbClr val="737373"/>
                </a:solidFill>
                <a:latin typeface="Roboto"/>
                <a:ea typeface="Roboto"/>
                <a:cs typeface="Roboto"/>
                <a:sym typeface="Roboto"/>
              </a:defRPr>
            </a:pPr>
            <a:r>
              <a:rPr dirty="0"/>
              <a:t>Proposition de suggestions (</a:t>
            </a:r>
            <a:r>
              <a:rPr dirty="0" err="1"/>
              <a:t>révisions</a:t>
            </a:r>
            <a:r>
              <a:rPr dirty="0"/>
              <a:t>) </a:t>
            </a:r>
            <a:r>
              <a:rPr dirty="0" err="1"/>
              <a:t>associées</a:t>
            </a:r>
            <a:r>
              <a:rPr dirty="0"/>
              <a:t> aux </a:t>
            </a:r>
            <a:r>
              <a:rPr dirty="0" err="1"/>
              <a:t>problèmes</a:t>
            </a:r>
            <a:r>
              <a:rPr dirty="0"/>
              <a:t> </a:t>
            </a:r>
            <a:r>
              <a:rPr dirty="0" err="1"/>
              <a:t>détectés</a:t>
            </a:r>
            <a:endParaRPr dirty="0"/>
          </a:p>
          <a:p>
            <a:pPr marL="168704" lvl="1" indent="98191" defTabSz="674817">
              <a:lnSpc>
                <a:spcPct val="115000"/>
              </a:lnSpc>
              <a:spcBef>
                <a:spcPts val="690"/>
              </a:spcBef>
              <a:buSzTx/>
              <a:buNone/>
              <a:defRPr sz="1612">
                <a:solidFill>
                  <a:srgbClr val="737373"/>
                </a:solidFill>
                <a:latin typeface="Roboto"/>
                <a:ea typeface="Roboto"/>
                <a:cs typeface="Roboto"/>
                <a:sym typeface="Roboto"/>
              </a:defRPr>
            </a:pPr>
            <a:r>
              <a:rPr dirty="0" err="1"/>
              <a:t>L'outil</a:t>
            </a:r>
            <a:r>
              <a:rPr dirty="0"/>
              <a:t> : tableau de </a:t>
            </a:r>
            <a:r>
              <a:rPr dirty="0" err="1"/>
              <a:t>bord</a:t>
            </a:r>
            <a:r>
              <a:rPr dirty="0"/>
              <a:t> </a:t>
            </a:r>
            <a:r>
              <a:rPr dirty="0" err="1"/>
              <a:t>destiné</a:t>
            </a:r>
            <a:r>
              <a:rPr dirty="0"/>
              <a:t> aux </a:t>
            </a:r>
            <a:r>
              <a:rPr dirty="0" err="1"/>
              <a:t>auteurs</a:t>
            </a:r>
            <a:endParaRPr dirty="0"/>
          </a:p>
          <a:p>
            <a:pPr marL="248370" indent="-201416" defTabSz="674817">
              <a:lnSpc>
                <a:spcPct val="115000"/>
              </a:lnSpc>
              <a:spcBef>
                <a:spcPts val="1130"/>
              </a:spcBef>
              <a:buSzTx/>
              <a:buNone/>
              <a:defRPr sz="1984">
                <a:solidFill>
                  <a:srgbClr val="737373"/>
                </a:solidFill>
                <a:latin typeface="Roboto"/>
                <a:ea typeface="Roboto"/>
                <a:cs typeface="Roboto"/>
                <a:sym typeface="Roboto"/>
              </a:defRPr>
            </a:pPr>
            <a:r>
              <a:rPr dirty="0"/>
              <a:t>Validation </a:t>
            </a:r>
            <a:r>
              <a:rPr dirty="0" err="1"/>
              <a:t>idéale</a:t>
            </a:r>
            <a:r>
              <a:rPr dirty="0"/>
              <a:t> : </a:t>
            </a:r>
            <a:r>
              <a:rPr dirty="0" err="1"/>
              <a:t>utilité</a:t>
            </a:r>
            <a:r>
              <a:rPr dirty="0"/>
              <a:t> de </a:t>
            </a:r>
            <a:r>
              <a:rPr dirty="0" err="1"/>
              <a:t>l’approche</a:t>
            </a:r>
            <a:r>
              <a:rPr dirty="0"/>
              <a:t> quant à </a:t>
            </a:r>
            <a:r>
              <a:rPr dirty="0" err="1"/>
              <a:t>l’apprentissage</a:t>
            </a:r>
            <a:endParaRPr dirty="0"/>
          </a:p>
          <a:p>
            <a:pPr marL="168704" lvl="1" indent="98191" defTabSz="674817">
              <a:lnSpc>
                <a:spcPct val="115000"/>
              </a:lnSpc>
              <a:spcBef>
                <a:spcPts val="1130"/>
              </a:spcBef>
              <a:buSzTx/>
              <a:buNone/>
              <a:defRPr sz="1612">
                <a:solidFill>
                  <a:srgbClr val="737373"/>
                </a:solidFill>
                <a:latin typeface="Roboto"/>
                <a:ea typeface="Roboto"/>
                <a:cs typeface="Roboto"/>
                <a:sym typeface="Roboto"/>
              </a:defRPr>
            </a:pPr>
            <a:r>
              <a:rPr dirty="0" err="1"/>
              <a:t>Est-ce</a:t>
            </a:r>
            <a:r>
              <a:rPr dirty="0"/>
              <a:t> </a:t>
            </a:r>
            <a:r>
              <a:rPr dirty="0" err="1"/>
              <a:t>que</a:t>
            </a:r>
            <a:r>
              <a:rPr dirty="0"/>
              <a:t> la </a:t>
            </a:r>
            <a:r>
              <a:rPr dirty="0" err="1"/>
              <a:t>qualité</a:t>
            </a:r>
            <a:r>
              <a:rPr dirty="0"/>
              <a:t> du </a:t>
            </a:r>
            <a:r>
              <a:rPr dirty="0" err="1"/>
              <a:t>cours</a:t>
            </a:r>
            <a:r>
              <a:rPr dirty="0"/>
              <a:t> </a:t>
            </a:r>
            <a:r>
              <a:rPr dirty="0" err="1"/>
              <a:t>est</a:t>
            </a:r>
            <a:r>
              <a:rPr dirty="0"/>
              <a:t> </a:t>
            </a:r>
            <a:r>
              <a:rPr dirty="0" err="1"/>
              <a:t>améliorée</a:t>
            </a:r>
            <a:r>
              <a:rPr dirty="0"/>
              <a:t> ?</a:t>
            </a:r>
          </a:p>
          <a:p>
            <a:pPr marL="168704" lvl="1" indent="98191" defTabSz="674817">
              <a:lnSpc>
                <a:spcPct val="115000"/>
              </a:lnSpc>
              <a:spcBef>
                <a:spcPts val="1130"/>
              </a:spcBef>
              <a:buSzTx/>
              <a:buNone/>
              <a:defRPr sz="1612">
                <a:solidFill>
                  <a:srgbClr val="737373"/>
                </a:solidFill>
                <a:latin typeface="Roboto"/>
                <a:ea typeface="Roboto"/>
                <a:cs typeface="Roboto"/>
                <a:sym typeface="Roboto"/>
              </a:defRPr>
            </a:pPr>
            <a:r>
              <a:rPr dirty="0" err="1"/>
              <a:t>Une</a:t>
            </a:r>
            <a:r>
              <a:rPr dirty="0"/>
              <a:t> </a:t>
            </a:r>
            <a:r>
              <a:rPr dirty="0" err="1"/>
              <a:t>piste</a:t>
            </a:r>
            <a:r>
              <a:rPr dirty="0"/>
              <a:t> : faire </a:t>
            </a:r>
            <a:r>
              <a:rPr dirty="0" err="1"/>
              <a:t>une</a:t>
            </a:r>
            <a:r>
              <a:rPr dirty="0"/>
              <a:t> </a:t>
            </a:r>
            <a:r>
              <a:rPr dirty="0" err="1"/>
              <a:t>évaluation</a:t>
            </a:r>
            <a:r>
              <a:rPr dirty="0"/>
              <a:t> </a:t>
            </a:r>
            <a:r>
              <a:rPr dirty="0" err="1"/>
              <a:t>diagnostique</a:t>
            </a:r>
            <a:r>
              <a:rPr dirty="0"/>
              <a:t> (</a:t>
            </a:r>
            <a:r>
              <a:rPr dirty="0" err="1"/>
              <a:t>avant</a:t>
            </a:r>
            <a:r>
              <a:rPr dirty="0"/>
              <a:t> le </a:t>
            </a:r>
            <a:r>
              <a:rPr dirty="0" err="1"/>
              <a:t>cours</a:t>
            </a:r>
            <a:r>
              <a:rPr dirty="0"/>
              <a:t>) </a:t>
            </a:r>
            <a:r>
              <a:rPr dirty="0" err="1"/>
              <a:t>puis</a:t>
            </a:r>
            <a:r>
              <a:rPr dirty="0"/>
              <a:t> </a:t>
            </a:r>
            <a:r>
              <a:rPr dirty="0" err="1"/>
              <a:t>sommative</a:t>
            </a:r>
            <a:r>
              <a:rPr dirty="0"/>
              <a:t> (après le </a:t>
            </a:r>
            <a:r>
              <a:rPr dirty="0" err="1"/>
              <a:t>cours</a:t>
            </a:r>
            <a:r>
              <a:rPr dirty="0"/>
              <a:t>) des </a:t>
            </a:r>
            <a:r>
              <a:rPr dirty="0" err="1"/>
              <a:t>connaissances</a:t>
            </a:r>
            <a:r>
              <a:rPr dirty="0"/>
              <a:t> des </a:t>
            </a:r>
            <a:r>
              <a:rPr dirty="0" err="1"/>
              <a:t>apprenants</a:t>
            </a:r>
            <a:r>
              <a:rPr dirty="0"/>
              <a:t>, </a:t>
            </a:r>
            <a:r>
              <a:rPr dirty="0" err="1"/>
              <a:t>sur</a:t>
            </a:r>
            <a:r>
              <a:rPr dirty="0"/>
              <a:t> </a:t>
            </a:r>
            <a:r>
              <a:rPr dirty="0" err="1"/>
              <a:t>différentes</a:t>
            </a:r>
            <a:r>
              <a:rPr dirty="0"/>
              <a:t> versions des </a:t>
            </a:r>
            <a:r>
              <a:rPr dirty="0" err="1"/>
              <a:t>cours</a:t>
            </a:r>
            <a:r>
              <a:rPr dirty="0"/>
              <a:t> (sans/avec </a:t>
            </a:r>
            <a:r>
              <a:rPr dirty="0" err="1"/>
              <a:t>révisions</a:t>
            </a:r>
            <a:r>
              <a:rPr dirty="0"/>
              <a:t> </a:t>
            </a:r>
            <a:r>
              <a:rPr dirty="0" err="1"/>
              <a:t>suggérées</a:t>
            </a:r>
            <a:r>
              <a:rPr dirty="0"/>
              <a:t> pour </a:t>
            </a:r>
            <a:r>
              <a:rPr dirty="0" err="1"/>
              <a:t>l’outil</a:t>
            </a:r>
            <a:r>
              <a:rPr dirty="0"/>
              <a:t>)</a:t>
            </a:r>
          </a:p>
          <a:p>
            <a:pPr marL="0" indent="355860" defTabSz="674817">
              <a:lnSpc>
                <a:spcPct val="115000"/>
              </a:lnSpc>
              <a:spcBef>
                <a:spcPts val="1130"/>
              </a:spcBef>
              <a:buSzTx/>
              <a:buNone/>
              <a:defRPr sz="1612">
                <a:solidFill>
                  <a:srgbClr val="737373"/>
                </a:solidFill>
                <a:latin typeface="Roboto"/>
                <a:ea typeface="Roboto"/>
                <a:cs typeface="Roboto"/>
                <a:sym typeface="Roboto"/>
              </a:defRPr>
            </a:pPr>
            <a:r>
              <a:rPr dirty="0"/>
              <a:t>→ </a:t>
            </a:r>
            <a:r>
              <a:rPr dirty="0" err="1"/>
              <a:t>Difficile</a:t>
            </a:r>
            <a:r>
              <a:rPr dirty="0"/>
              <a:t> à </a:t>
            </a:r>
            <a:r>
              <a:rPr dirty="0" err="1"/>
              <a:t>mettre</a:t>
            </a:r>
            <a:r>
              <a:rPr dirty="0"/>
              <a:t> en oeuvre (</a:t>
            </a:r>
            <a:r>
              <a:rPr dirty="0" err="1"/>
              <a:t>accès</a:t>
            </a:r>
            <a:r>
              <a:rPr dirty="0"/>
              <a:t> aux </a:t>
            </a:r>
            <a:r>
              <a:rPr dirty="0" err="1"/>
              <a:t>apprenants</a:t>
            </a:r>
            <a:r>
              <a:rPr dirty="0"/>
              <a:t>, qui </a:t>
            </a:r>
            <a:r>
              <a:rPr dirty="0" err="1"/>
              <a:t>accepteraient</a:t>
            </a:r>
            <a:r>
              <a:rPr dirty="0"/>
              <a:t> d’être </a:t>
            </a:r>
            <a:r>
              <a:rPr dirty="0" err="1"/>
              <a:t>évalués</a:t>
            </a:r>
            <a:r>
              <a:rPr dirty="0"/>
              <a:t>, </a:t>
            </a:r>
            <a:r>
              <a:rPr dirty="0" err="1"/>
              <a:t>évaluations</a:t>
            </a:r>
            <a:r>
              <a:rPr dirty="0"/>
              <a:t> </a:t>
            </a:r>
            <a:r>
              <a:rPr dirty="0" err="1"/>
              <a:t>solides</a:t>
            </a:r>
            <a:r>
              <a:rPr dirty="0"/>
              <a:t> à </a:t>
            </a:r>
            <a:r>
              <a:rPr dirty="0" err="1"/>
              <a:t>mettre</a:t>
            </a:r>
            <a:r>
              <a:rPr dirty="0"/>
              <a:t> en place)</a:t>
            </a:r>
          </a:p>
          <a:p>
            <a:pPr marL="0" indent="355860" defTabSz="674817">
              <a:lnSpc>
                <a:spcPct val="115000"/>
              </a:lnSpc>
              <a:spcBef>
                <a:spcPts val="1130"/>
              </a:spcBef>
              <a:buSzTx/>
              <a:buNone/>
              <a:defRPr sz="1612">
                <a:solidFill>
                  <a:srgbClr val="FF0000"/>
                </a:solidFill>
                <a:latin typeface="Roboto"/>
                <a:ea typeface="Roboto"/>
                <a:cs typeface="Roboto"/>
                <a:sym typeface="Roboto"/>
              </a:defRPr>
            </a:pPr>
            <a:r>
              <a:rPr dirty="0" err="1"/>
              <a:t>Connaissez-vous</a:t>
            </a:r>
            <a:r>
              <a:rPr dirty="0"/>
              <a:t> </a:t>
            </a:r>
            <a:r>
              <a:rPr dirty="0" err="1"/>
              <a:t>d’autres</a:t>
            </a:r>
            <a:r>
              <a:rPr dirty="0"/>
              <a:t> </a:t>
            </a:r>
            <a:r>
              <a:rPr dirty="0" err="1"/>
              <a:t>approches</a:t>
            </a:r>
            <a:r>
              <a:rPr dirty="0"/>
              <a:t> ?</a:t>
            </a:r>
          </a:p>
          <a:p>
            <a:pPr marL="0" indent="177930" defTabSz="674817">
              <a:lnSpc>
                <a:spcPct val="115000"/>
              </a:lnSpc>
              <a:spcBef>
                <a:spcPts val="1130"/>
              </a:spcBef>
              <a:buSzTx/>
              <a:buNone/>
              <a:defRPr sz="1612">
                <a:solidFill>
                  <a:srgbClr val="737373"/>
                </a:solidFill>
                <a:latin typeface="Roboto"/>
                <a:ea typeface="Roboto"/>
                <a:cs typeface="Roboto"/>
                <a:sym typeface="Roboto"/>
              </a:defRPr>
            </a:pPr>
            <a:r>
              <a:rPr dirty="0"/>
              <a:t>→ </a:t>
            </a:r>
            <a:r>
              <a:rPr dirty="0" err="1"/>
              <a:t>Hypothèse</a:t>
            </a:r>
            <a:r>
              <a:rPr dirty="0"/>
              <a:t> </a:t>
            </a:r>
            <a:r>
              <a:rPr dirty="0" err="1"/>
              <a:t>effectuée</a:t>
            </a:r>
            <a:r>
              <a:rPr dirty="0"/>
              <a:t> : </a:t>
            </a:r>
            <a:r>
              <a:rPr dirty="0" err="1"/>
              <a:t>l’auteur</a:t>
            </a:r>
            <a:r>
              <a:rPr dirty="0"/>
              <a:t> </a:t>
            </a:r>
            <a:r>
              <a:rPr dirty="0" err="1"/>
              <a:t>est</a:t>
            </a:r>
            <a:r>
              <a:rPr dirty="0"/>
              <a:t> </a:t>
            </a:r>
            <a:r>
              <a:rPr dirty="0" err="1"/>
              <a:t>considéré</a:t>
            </a:r>
            <a:r>
              <a:rPr dirty="0"/>
              <a:t> </a:t>
            </a:r>
            <a:r>
              <a:rPr dirty="0" err="1"/>
              <a:t>comme</a:t>
            </a:r>
            <a:r>
              <a:rPr dirty="0"/>
              <a:t> “expert” (i.e. </a:t>
            </a:r>
            <a:r>
              <a:rPr dirty="0" err="1"/>
              <a:t>peut</a:t>
            </a:r>
            <a:r>
              <a:rPr dirty="0"/>
              <a:t> </a:t>
            </a:r>
            <a:r>
              <a:rPr dirty="0" err="1"/>
              <a:t>émettre</a:t>
            </a:r>
            <a:r>
              <a:rPr dirty="0"/>
              <a:t> un </a:t>
            </a:r>
            <a:r>
              <a:rPr dirty="0" err="1"/>
              <a:t>jugement</a:t>
            </a:r>
            <a:r>
              <a:rPr dirty="0"/>
              <a:t> </a:t>
            </a:r>
            <a:r>
              <a:rPr dirty="0" err="1"/>
              <a:t>sur</a:t>
            </a:r>
            <a:r>
              <a:rPr dirty="0"/>
              <a:t> la</a:t>
            </a:r>
            <a:br>
              <a:rPr dirty="0"/>
            </a:br>
            <a:r>
              <a:rPr dirty="0"/>
              <a:t>pertinence des </a:t>
            </a:r>
            <a:r>
              <a:rPr dirty="0" err="1"/>
              <a:t>problèmes</a:t>
            </a:r>
            <a:r>
              <a:rPr dirty="0"/>
              <a:t> </a:t>
            </a:r>
            <a:r>
              <a:rPr dirty="0" err="1"/>
              <a:t>détectés</a:t>
            </a:r>
            <a:r>
              <a:rPr dirty="0"/>
              <a:t>, des suggestions </a:t>
            </a:r>
            <a:r>
              <a:rPr dirty="0" err="1"/>
              <a:t>associées</a:t>
            </a:r>
            <a:r>
              <a:rPr dirty="0"/>
              <a:t> (</a:t>
            </a:r>
            <a:r>
              <a:rPr dirty="0" err="1"/>
              <a:t>il</a:t>
            </a:r>
            <a:r>
              <a:rPr dirty="0"/>
              <a:t> </a:t>
            </a:r>
            <a:r>
              <a:rPr dirty="0" err="1"/>
              <a:t>est</a:t>
            </a:r>
            <a:r>
              <a:rPr dirty="0"/>
              <a:t> en contact avec les </a:t>
            </a:r>
            <a:r>
              <a:rPr dirty="0" err="1"/>
              <a:t>apprenants</a:t>
            </a:r>
            <a:r>
              <a:rPr dirty="0"/>
              <a:t> (</a:t>
            </a:r>
            <a:r>
              <a:rPr dirty="0" err="1"/>
              <a:t>accès</a:t>
            </a:r>
            <a:r>
              <a:rPr dirty="0"/>
              <a:t> au forum, </a:t>
            </a:r>
            <a:r>
              <a:rPr dirty="0" err="1"/>
              <a:t>réponses</a:t>
            </a:r>
            <a:r>
              <a:rPr dirty="0"/>
              <a:t> </a:t>
            </a:r>
            <a:r>
              <a:rPr dirty="0" err="1"/>
              <a:t>Quizz</a:t>
            </a:r>
            <a:r>
              <a:rPr dirty="0"/>
              <a:t>, etc.))</a:t>
            </a:r>
          </a:p>
        </p:txBody>
      </p:sp>
    </p:spTree>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36" name="Shape 336"/>
          <p:cNvSpPr>
            <a:spLocks noGrp="1"/>
          </p:cNvSpPr>
          <p:nvPr>
            <p:ph type="title"/>
          </p:nvPr>
        </p:nvSpPr>
        <p:spPr>
          <a:xfrm>
            <a:off x="98250" y="655200"/>
            <a:ext cx="8826601" cy="452025"/>
          </a:xfrm>
          <a:prstGeom prst="rect">
            <a:avLst/>
          </a:prstGeom>
        </p:spPr>
        <p:txBody>
          <a:bodyPr>
            <a:normAutofit fontScale="90000"/>
          </a:bodyPr>
          <a:lstStyle>
            <a:lvl1pPr defTabSz="1300480">
              <a:defRPr sz="2550" b="1"/>
            </a:lvl1pPr>
          </a:lstStyle>
          <a:p>
            <a:r>
              <a:t>Propositions à valider : validations prévues - utilité des problèmes/suggestions</a:t>
            </a:r>
          </a:p>
        </p:txBody>
      </p:sp>
      <p:sp>
        <p:nvSpPr>
          <p:cNvPr id="337" name="Shape 337"/>
          <p:cNvSpPr>
            <a:spLocks noGrp="1"/>
          </p:cNvSpPr>
          <p:nvPr>
            <p:ph type="body" idx="4294967295"/>
          </p:nvPr>
        </p:nvSpPr>
        <p:spPr>
          <a:xfrm>
            <a:off x="210125" y="1148268"/>
            <a:ext cx="8826601" cy="3352276"/>
          </a:xfrm>
          <a:prstGeom prst="rect">
            <a:avLst/>
          </a:prstGeom>
        </p:spPr>
        <p:txBody>
          <a:bodyPr lIns="81617" tIns="81617" rIns="81617" bIns="81617" anchor="t">
            <a:normAutofit fontScale="62500" lnSpcReduction="20000"/>
          </a:bodyPr>
          <a:lstStyle/>
          <a:p>
            <a:pPr marL="277737" indent="-181597" defTabSz="729238">
              <a:lnSpc>
                <a:spcPct val="115000"/>
              </a:lnSpc>
              <a:spcBef>
                <a:spcPts val="1255"/>
              </a:spcBef>
              <a:buClr>
                <a:srgbClr val="737373"/>
              </a:buClr>
              <a:buSzPct val="100000"/>
              <a:buAutoNum type="arabicPeriod"/>
              <a:defRPr sz="2278">
                <a:solidFill>
                  <a:srgbClr val="737373"/>
                </a:solidFill>
                <a:latin typeface="Roboto"/>
                <a:ea typeface="Roboto"/>
                <a:cs typeface="Roboto"/>
                <a:sym typeface="Roboto"/>
              </a:defRPr>
            </a:pPr>
            <a:r>
              <a:rPr dirty="0" err="1"/>
              <a:t>Problèmes</a:t>
            </a:r>
            <a:r>
              <a:rPr dirty="0"/>
              <a:t> </a:t>
            </a:r>
            <a:r>
              <a:rPr dirty="0" err="1"/>
              <a:t>potentiels</a:t>
            </a:r>
            <a:r>
              <a:rPr dirty="0"/>
              <a:t> </a:t>
            </a:r>
            <a:r>
              <a:rPr dirty="0" err="1"/>
              <a:t>associés</a:t>
            </a:r>
            <a:r>
              <a:rPr dirty="0"/>
              <a:t> aux </a:t>
            </a:r>
            <a:r>
              <a:rPr dirty="0" err="1"/>
              <a:t>indicateurs</a:t>
            </a:r>
            <a:r>
              <a:rPr dirty="0"/>
              <a:t> et suggestions de </a:t>
            </a:r>
            <a:r>
              <a:rPr dirty="0" err="1"/>
              <a:t>révision</a:t>
            </a:r>
            <a:r>
              <a:rPr dirty="0"/>
              <a:t> </a:t>
            </a:r>
            <a:r>
              <a:rPr dirty="0" err="1"/>
              <a:t>associées</a:t>
            </a:r>
            <a:endParaRPr dirty="0"/>
          </a:p>
          <a:p>
            <a:pPr marL="182309" lvl="1" indent="106110" defTabSz="729238">
              <a:lnSpc>
                <a:spcPct val="115000"/>
              </a:lnSpc>
              <a:spcBef>
                <a:spcPts val="1255"/>
              </a:spcBef>
              <a:buSzTx/>
              <a:buNone/>
              <a:defRPr sz="1742">
                <a:solidFill>
                  <a:srgbClr val="737373"/>
                </a:solidFill>
                <a:latin typeface="Roboto"/>
                <a:ea typeface="Roboto"/>
                <a:cs typeface="Roboto"/>
                <a:sym typeface="Roboto"/>
              </a:defRPr>
            </a:pPr>
            <a:r>
              <a:rPr dirty="0"/>
              <a:t>Pertinence (</a:t>
            </a:r>
            <a:r>
              <a:rPr dirty="0" err="1"/>
              <a:t>est-ce</a:t>
            </a:r>
            <a:r>
              <a:rPr dirty="0"/>
              <a:t> </a:t>
            </a:r>
            <a:r>
              <a:rPr dirty="0" err="1"/>
              <a:t>qu’un</a:t>
            </a:r>
            <a:r>
              <a:rPr dirty="0"/>
              <a:t> </a:t>
            </a:r>
            <a:r>
              <a:rPr dirty="0" err="1"/>
              <a:t>pb</a:t>
            </a:r>
            <a:r>
              <a:rPr dirty="0"/>
              <a:t>. </a:t>
            </a:r>
            <a:r>
              <a:rPr dirty="0" err="1"/>
              <a:t>donné</a:t>
            </a:r>
            <a:r>
              <a:rPr dirty="0"/>
              <a:t> </a:t>
            </a:r>
            <a:r>
              <a:rPr dirty="0" err="1"/>
              <a:t>détecté</a:t>
            </a:r>
            <a:r>
              <a:rPr dirty="0"/>
              <a:t>/les suggestions </a:t>
            </a:r>
            <a:r>
              <a:rPr dirty="0" err="1"/>
              <a:t>associés</a:t>
            </a:r>
            <a:r>
              <a:rPr dirty="0"/>
              <a:t> </a:t>
            </a:r>
            <a:r>
              <a:rPr dirty="0" err="1"/>
              <a:t>sont</a:t>
            </a:r>
            <a:r>
              <a:rPr dirty="0"/>
              <a:t> </a:t>
            </a:r>
            <a:r>
              <a:rPr dirty="0" err="1"/>
              <a:t>pertinentes</a:t>
            </a:r>
            <a:r>
              <a:rPr dirty="0"/>
              <a:t> ?)</a:t>
            </a:r>
          </a:p>
          <a:p>
            <a:pPr marL="182309" lvl="2" indent="298389" defTabSz="729238">
              <a:lnSpc>
                <a:spcPct val="115000"/>
              </a:lnSpc>
              <a:spcBef>
                <a:spcPts val="1255"/>
              </a:spcBef>
              <a:buSzTx/>
              <a:buNone/>
              <a:defRPr sz="1742">
                <a:solidFill>
                  <a:srgbClr val="737373"/>
                </a:solidFill>
                <a:latin typeface="Roboto"/>
                <a:ea typeface="Roboto"/>
                <a:cs typeface="Roboto"/>
                <a:sym typeface="Roboto"/>
              </a:defRPr>
            </a:pPr>
            <a:r>
              <a:rPr dirty="0" err="1"/>
              <a:t>liée</a:t>
            </a:r>
            <a:r>
              <a:rPr dirty="0"/>
              <a:t> à la </a:t>
            </a:r>
            <a:r>
              <a:rPr dirty="0" err="1"/>
              <a:t>métrique</a:t>
            </a:r>
            <a:r>
              <a:rPr dirty="0"/>
              <a:t> “</a:t>
            </a:r>
            <a:r>
              <a:rPr dirty="0" err="1"/>
              <a:t>précision</a:t>
            </a:r>
            <a:r>
              <a:rPr dirty="0"/>
              <a:t>” en RI</a:t>
            </a:r>
          </a:p>
          <a:p>
            <a:pPr marL="182309" lvl="1" indent="106110" defTabSz="729238">
              <a:lnSpc>
                <a:spcPct val="115000"/>
              </a:lnSpc>
              <a:spcBef>
                <a:spcPts val="0"/>
              </a:spcBef>
              <a:buSzTx/>
              <a:buNone/>
              <a:defRPr sz="1742">
                <a:solidFill>
                  <a:srgbClr val="737373"/>
                </a:solidFill>
                <a:latin typeface="Roboto"/>
                <a:ea typeface="Roboto"/>
                <a:cs typeface="Roboto"/>
                <a:sym typeface="Roboto"/>
              </a:defRPr>
            </a:pPr>
            <a:r>
              <a:rPr dirty="0" err="1"/>
              <a:t>Complétude</a:t>
            </a:r>
            <a:r>
              <a:rPr dirty="0"/>
              <a:t> (</a:t>
            </a:r>
            <a:r>
              <a:rPr dirty="0" err="1"/>
              <a:t>est-ce</a:t>
            </a:r>
            <a:r>
              <a:rPr dirty="0"/>
              <a:t> </a:t>
            </a:r>
            <a:r>
              <a:rPr dirty="0" err="1"/>
              <a:t>que</a:t>
            </a:r>
            <a:r>
              <a:rPr dirty="0"/>
              <a:t> </a:t>
            </a:r>
            <a:r>
              <a:rPr dirty="0" err="1"/>
              <a:t>tous</a:t>
            </a:r>
            <a:r>
              <a:rPr dirty="0"/>
              <a:t> les </a:t>
            </a:r>
            <a:r>
              <a:rPr dirty="0" err="1"/>
              <a:t>problèmes</a:t>
            </a:r>
            <a:r>
              <a:rPr dirty="0"/>
              <a:t> </a:t>
            </a:r>
            <a:r>
              <a:rPr dirty="0" err="1"/>
              <a:t>détectables</a:t>
            </a:r>
            <a:r>
              <a:rPr dirty="0"/>
              <a:t> </a:t>
            </a:r>
            <a:r>
              <a:rPr dirty="0" err="1"/>
              <a:t>sont</a:t>
            </a:r>
            <a:r>
              <a:rPr dirty="0"/>
              <a:t> </a:t>
            </a:r>
            <a:r>
              <a:rPr dirty="0" err="1"/>
              <a:t>détectés</a:t>
            </a:r>
            <a:r>
              <a:rPr dirty="0"/>
              <a:t>, </a:t>
            </a:r>
            <a:r>
              <a:rPr dirty="0" err="1"/>
              <a:t>est-ce</a:t>
            </a:r>
            <a:r>
              <a:rPr dirty="0"/>
              <a:t> </a:t>
            </a:r>
            <a:r>
              <a:rPr dirty="0" err="1"/>
              <a:t>qu’il</a:t>
            </a:r>
            <a:r>
              <a:rPr dirty="0"/>
              <a:t> </a:t>
            </a:r>
            <a:r>
              <a:rPr dirty="0" err="1"/>
              <a:t>peut</a:t>
            </a:r>
            <a:r>
              <a:rPr dirty="0"/>
              <a:t> y </a:t>
            </a:r>
            <a:r>
              <a:rPr dirty="0" err="1"/>
              <a:t>avoir</a:t>
            </a:r>
            <a:r>
              <a:rPr dirty="0"/>
              <a:t> </a:t>
            </a:r>
            <a:r>
              <a:rPr dirty="0" err="1"/>
              <a:t>d’autres</a:t>
            </a:r>
            <a:r>
              <a:rPr dirty="0"/>
              <a:t> suggestions face à un </a:t>
            </a:r>
            <a:r>
              <a:rPr dirty="0" err="1"/>
              <a:t>problème</a:t>
            </a:r>
            <a:r>
              <a:rPr dirty="0"/>
              <a:t> </a:t>
            </a:r>
            <a:r>
              <a:rPr dirty="0" err="1"/>
              <a:t>donné</a:t>
            </a:r>
            <a:r>
              <a:rPr dirty="0"/>
              <a:t> ?)</a:t>
            </a:r>
          </a:p>
          <a:p>
            <a:pPr marL="182309" lvl="2" indent="298389" defTabSz="729238">
              <a:lnSpc>
                <a:spcPct val="115000"/>
              </a:lnSpc>
              <a:spcBef>
                <a:spcPts val="0"/>
              </a:spcBef>
              <a:buSzTx/>
              <a:buNone/>
              <a:defRPr sz="1742">
                <a:solidFill>
                  <a:srgbClr val="737373"/>
                </a:solidFill>
                <a:latin typeface="Roboto"/>
                <a:ea typeface="Roboto"/>
                <a:cs typeface="Roboto"/>
                <a:sym typeface="Roboto"/>
              </a:defRPr>
            </a:pPr>
            <a:r>
              <a:rPr dirty="0" err="1"/>
              <a:t>liée</a:t>
            </a:r>
            <a:r>
              <a:rPr dirty="0"/>
              <a:t> à la </a:t>
            </a:r>
            <a:r>
              <a:rPr dirty="0" err="1"/>
              <a:t>métrique</a:t>
            </a:r>
            <a:r>
              <a:rPr dirty="0"/>
              <a:t> “rappel” en RI</a:t>
            </a:r>
          </a:p>
          <a:p>
            <a:pPr marL="0" indent="384559" defTabSz="729238">
              <a:lnSpc>
                <a:spcPct val="115000"/>
              </a:lnSpc>
              <a:spcBef>
                <a:spcPts val="0"/>
              </a:spcBef>
              <a:buSzTx/>
              <a:buNone/>
              <a:defRPr sz="2278">
                <a:solidFill>
                  <a:srgbClr val="737373"/>
                </a:solidFill>
                <a:latin typeface="Roboto"/>
                <a:ea typeface="Roboto"/>
                <a:cs typeface="Roboto"/>
                <a:sym typeface="Roboto"/>
              </a:defRPr>
            </a:pPr>
            <a:endParaRPr sz="600" dirty="0"/>
          </a:p>
          <a:p>
            <a:pPr marL="0" indent="192280" defTabSz="729238">
              <a:lnSpc>
                <a:spcPct val="115000"/>
              </a:lnSpc>
              <a:spcBef>
                <a:spcPts val="0"/>
              </a:spcBef>
              <a:buSzTx/>
              <a:buNone/>
              <a:defRPr sz="2010">
                <a:solidFill>
                  <a:srgbClr val="737373"/>
                </a:solidFill>
                <a:latin typeface="Roboto"/>
                <a:ea typeface="Roboto"/>
                <a:cs typeface="Roboto"/>
                <a:sym typeface="Roboto"/>
              </a:defRPr>
            </a:pPr>
            <a:r>
              <a:rPr dirty="0"/>
              <a:t>→ Questionnaire </a:t>
            </a:r>
            <a:r>
              <a:rPr dirty="0" err="1"/>
              <a:t>destiné</a:t>
            </a:r>
            <a:r>
              <a:rPr dirty="0"/>
              <a:t> à un auteur </a:t>
            </a:r>
            <a:r>
              <a:rPr dirty="0" err="1"/>
              <a:t>donné</a:t>
            </a:r>
            <a:r>
              <a:rPr dirty="0"/>
              <a:t> (</a:t>
            </a:r>
            <a:r>
              <a:rPr dirty="0" err="1"/>
              <a:t>échelles</a:t>
            </a:r>
            <a:r>
              <a:rPr dirty="0"/>
              <a:t> de Likert + </a:t>
            </a:r>
            <a:r>
              <a:rPr dirty="0" err="1"/>
              <a:t>réponses</a:t>
            </a:r>
            <a:r>
              <a:rPr dirty="0"/>
              <a:t> </a:t>
            </a:r>
            <a:r>
              <a:rPr dirty="0" err="1"/>
              <a:t>libres</a:t>
            </a:r>
            <a:r>
              <a:rPr dirty="0"/>
              <a:t>)</a:t>
            </a:r>
          </a:p>
          <a:p>
            <a:pPr marL="182309" lvl="1" indent="106110" defTabSz="729238">
              <a:lnSpc>
                <a:spcPct val="115000"/>
              </a:lnSpc>
              <a:spcBef>
                <a:spcPts val="1255"/>
              </a:spcBef>
              <a:buSzTx/>
              <a:buNone/>
              <a:defRPr sz="1742">
                <a:solidFill>
                  <a:srgbClr val="737373"/>
                </a:solidFill>
                <a:latin typeface="Roboto"/>
                <a:ea typeface="Roboto"/>
                <a:cs typeface="Roboto"/>
                <a:sym typeface="Roboto"/>
              </a:defRPr>
            </a:pPr>
            <a:r>
              <a:rPr dirty="0" err="1"/>
              <a:t>Exemple</a:t>
            </a:r>
            <a:r>
              <a:rPr dirty="0"/>
              <a:t> de dashboard/questionnaire </a:t>
            </a:r>
            <a:r>
              <a:rPr dirty="0" err="1"/>
              <a:t>sur</a:t>
            </a:r>
            <a:r>
              <a:rPr dirty="0"/>
              <a:t> le </a:t>
            </a:r>
            <a:r>
              <a:rPr dirty="0" err="1"/>
              <a:t>cours</a:t>
            </a:r>
            <a:r>
              <a:rPr dirty="0"/>
              <a:t> “</a:t>
            </a:r>
            <a:r>
              <a:rPr b="1" dirty="0" err="1"/>
              <a:t>Animez</a:t>
            </a:r>
            <a:r>
              <a:rPr b="1" dirty="0"/>
              <a:t> </a:t>
            </a:r>
            <a:r>
              <a:rPr b="1" dirty="0" err="1"/>
              <a:t>une</a:t>
            </a:r>
            <a:r>
              <a:rPr b="1" dirty="0"/>
              <a:t> </a:t>
            </a:r>
            <a:r>
              <a:rPr b="1" dirty="0" err="1"/>
              <a:t>communauté</a:t>
            </a:r>
            <a:r>
              <a:rPr b="1" dirty="0"/>
              <a:t> Twitter”</a:t>
            </a:r>
          </a:p>
          <a:p>
            <a:pPr marL="182309" lvl="2" indent="298389" defTabSz="729238">
              <a:lnSpc>
                <a:spcPct val="115000"/>
              </a:lnSpc>
              <a:spcBef>
                <a:spcPts val="1255"/>
              </a:spcBef>
              <a:buSzTx/>
              <a:buNone/>
              <a:defRPr sz="1742" b="1">
                <a:solidFill>
                  <a:srgbClr val="737373"/>
                </a:solidFill>
                <a:latin typeface="Roboto"/>
                <a:ea typeface="Roboto"/>
                <a:cs typeface="Roboto"/>
                <a:sym typeface="Roboto"/>
              </a:defRPr>
            </a:pPr>
            <a:r>
              <a:rPr dirty="0"/>
              <a:t>Dashboard : </a:t>
            </a:r>
            <a:r>
              <a:rPr u="sng" dirty="0">
                <a:solidFill>
                  <a:srgbClr val="4FC3F7"/>
                </a:solidFill>
                <a:uFill>
                  <a:solidFill>
                    <a:srgbClr val="4FC3F7"/>
                  </a:solidFill>
                </a:uFill>
                <a:hlinkClick r:id="rId2"/>
              </a:rPr>
              <a:t>http://bit.ly/coreada</a:t>
            </a:r>
            <a:r>
              <a:rPr dirty="0"/>
              <a:t>  </a:t>
            </a:r>
            <a:r>
              <a:rPr u="sng" dirty="0"/>
              <a:t>code:</a:t>
            </a:r>
            <a:r>
              <a:rPr dirty="0"/>
              <a:t> 2766951</a:t>
            </a:r>
          </a:p>
          <a:p>
            <a:pPr marL="182309" lvl="2" indent="298389" defTabSz="729238">
              <a:lnSpc>
                <a:spcPct val="115000"/>
              </a:lnSpc>
              <a:spcBef>
                <a:spcPts val="0"/>
              </a:spcBef>
              <a:buSzTx/>
              <a:buNone/>
              <a:defRPr sz="1742" b="1">
                <a:solidFill>
                  <a:srgbClr val="737373"/>
                </a:solidFill>
                <a:latin typeface="Roboto"/>
                <a:ea typeface="Roboto"/>
                <a:cs typeface="Roboto"/>
                <a:sym typeface="Roboto"/>
              </a:defRPr>
            </a:pPr>
            <a:r>
              <a:rPr dirty="0"/>
              <a:t>Questionnaire </a:t>
            </a:r>
            <a:r>
              <a:rPr dirty="0" err="1"/>
              <a:t>associé</a:t>
            </a:r>
            <a:r>
              <a:rPr dirty="0"/>
              <a:t> : </a:t>
            </a:r>
            <a:r>
              <a:rPr b="0" u="sng" dirty="0">
                <a:solidFill>
                  <a:srgbClr val="4FC3F7"/>
                </a:solidFill>
                <a:uFill>
                  <a:solidFill>
                    <a:srgbClr val="4FC3F7"/>
                  </a:solidFill>
                </a:uFill>
                <a:hlinkClick r:id="rId3"/>
              </a:rPr>
              <a:t>https://docs.google.com/forms/d/1zJWjQjDBVckOGUMvMUh2bOYacjDWT8eLC1OWvYZEClc/prefill</a:t>
            </a:r>
          </a:p>
          <a:p>
            <a:pPr marL="0" indent="384559" defTabSz="729238">
              <a:lnSpc>
                <a:spcPct val="115000"/>
              </a:lnSpc>
              <a:spcBef>
                <a:spcPts val="0"/>
              </a:spcBef>
              <a:buSzTx/>
              <a:buNone/>
              <a:defRPr sz="2278">
                <a:solidFill>
                  <a:srgbClr val="737373"/>
                </a:solidFill>
                <a:latin typeface="Roboto"/>
                <a:ea typeface="Roboto"/>
                <a:cs typeface="Roboto"/>
                <a:sym typeface="Roboto"/>
              </a:defRPr>
            </a:pPr>
            <a:endParaRPr sz="900" dirty="0"/>
          </a:p>
          <a:p>
            <a:pPr marL="0" indent="192280" defTabSz="729238">
              <a:lnSpc>
                <a:spcPct val="115000"/>
              </a:lnSpc>
              <a:spcBef>
                <a:spcPts val="1255"/>
              </a:spcBef>
              <a:buSzTx/>
              <a:buNone/>
              <a:defRPr sz="2278">
                <a:solidFill>
                  <a:srgbClr val="FF0000"/>
                </a:solidFill>
                <a:latin typeface="Roboto"/>
                <a:ea typeface="Roboto"/>
                <a:cs typeface="Roboto"/>
                <a:sym typeface="Roboto"/>
              </a:defRPr>
            </a:pPr>
            <a:r>
              <a:rPr dirty="0" err="1"/>
              <a:t>Connaitriez-vous</a:t>
            </a:r>
            <a:r>
              <a:rPr dirty="0"/>
              <a:t> un corpus de </a:t>
            </a:r>
            <a:r>
              <a:rPr dirty="0" err="1"/>
              <a:t>cours</a:t>
            </a:r>
            <a:r>
              <a:rPr dirty="0"/>
              <a:t> </a:t>
            </a:r>
            <a:r>
              <a:rPr b="1" dirty="0" err="1"/>
              <a:t>étiqueté</a:t>
            </a:r>
            <a:r>
              <a:rPr b="1" dirty="0"/>
              <a:t> </a:t>
            </a:r>
            <a:r>
              <a:rPr dirty="0"/>
              <a:t> et </a:t>
            </a:r>
            <a:r>
              <a:rPr dirty="0" err="1"/>
              <a:t>tracé</a:t>
            </a:r>
            <a:r>
              <a:rPr dirty="0"/>
              <a:t> ? (e.g. corpus </a:t>
            </a:r>
            <a:r>
              <a:rPr dirty="0" err="1"/>
              <a:t>tracé</a:t>
            </a:r>
            <a:r>
              <a:rPr dirty="0"/>
              <a:t> non </a:t>
            </a:r>
            <a:r>
              <a:rPr dirty="0" err="1"/>
              <a:t>étiqueté</a:t>
            </a:r>
            <a:r>
              <a:rPr dirty="0"/>
              <a:t> : </a:t>
            </a:r>
            <a:r>
              <a:rPr u="sng" dirty="0">
                <a:solidFill>
                  <a:srgbClr val="4FC3F7"/>
                </a:solidFill>
                <a:uFill>
                  <a:solidFill>
                    <a:srgbClr val="4FC3F7"/>
                  </a:solidFill>
                </a:uFill>
                <a:hlinkClick r:id="rId4"/>
              </a:rPr>
              <a:t>OULAD</a:t>
            </a:r>
            <a:r>
              <a:rPr dirty="0"/>
              <a:t>)</a:t>
            </a:r>
          </a:p>
        </p:txBody>
      </p:sp>
    </p:spTree>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39" name="Shape 339"/>
          <p:cNvSpPr>
            <a:spLocks noGrp="1"/>
          </p:cNvSpPr>
          <p:nvPr>
            <p:ph type="title"/>
          </p:nvPr>
        </p:nvSpPr>
        <p:spPr>
          <a:xfrm>
            <a:off x="98250" y="655200"/>
            <a:ext cx="8826601" cy="452025"/>
          </a:xfrm>
          <a:prstGeom prst="rect">
            <a:avLst/>
          </a:prstGeom>
        </p:spPr>
        <p:txBody>
          <a:bodyPr>
            <a:normAutofit fontScale="90000"/>
          </a:bodyPr>
          <a:lstStyle>
            <a:lvl1pPr defTabSz="988364">
              <a:defRPr sz="1937" b="1"/>
            </a:lvl1pPr>
          </a:lstStyle>
          <a:p>
            <a:r>
              <a:t>Propositions à valider :  validations prévues - utilité/utilisabilité/acceptabilité du tableau de bord pour la re-conception de cours</a:t>
            </a:r>
          </a:p>
        </p:txBody>
      </p:sp>
      <p:sp>
        <p:nvSpPr>
          <p:cNvPr id="340" name="Shape 340"/>
          <p:cNvSpPr>
            <a:spLocks noGrp="1"/>
          </p:cNvSpPr>
          <p:nvPr>
            <p:ph type="body" idx="4294967295"/>
          </p:nvPr>
        </p:nvSpPr>
        <p:spPr>
          <a:xfrm>
            <a:off x="210125" y="1216463"/>
            <a:ext cx="8826601" cy="3226950"/>
          </a:xfrm>
          <a:prstGeom prst="rect">
            <a:avLst/>
          </a:prstGeom>
        </p:spPr>
        <p:txBody>
          <a:bodyPr lIns="81617" tIns="81617" rIns="81617" bIns="81617" anchor="t">
            <a:normAutofit fontScale="55000" lnSpcReduction="20000"/>
          </a:bodyPr>
          <a:lstStyle/>
          <a:p>
            <a:pPr marL="310900" indent="-203281" defTabSz="816311">
              <a:lnSpc>
                <a:spcPct val="115000"/>
              </a:lnSpc>
              <a:spcBef>
                <a:spcPts val="0"/>
              </a:spcBef>
              <a:buClr>
                <a:srgbClr val="737373"/>
              </a:buClr>
              <a:buSzPct val="100000"/>
              <a:buAutoNum type="arabicPeriod" startAt="2"/>
              <a:defRPr sz="2550">
                <a:solidFill>
                  <a:srgbClr val="737373"/>
                </a:solidFill>
                <a:latin typeface="Roboto"/>
                <a:ea typeface="Roboto"/>
                <a:cs typeface="Roboto"/>
                <a:sym typeface="Roboto"/>
              </a:defRPr>
            </a:pPr>
            <a:r>
              <a:rPr dirty="0"/>
              <a:t>Tableaux de </a:t>
            </a:r>
            <a:r>
              <a:rPr dirty="0" err="1"/>
              <a:t>bord</a:t>
            </a:r>
            <a:r>
              <a:rPr dirty="0"/>
              <a:t> </a:t>
            </a:r>
            <a:r>
              <a:rPr dirty="0" err="1"/>
              <a:t>destinés</a:t>
            </a:r>
            <a:r>
              <a:rPr dirty="0"/>
              <a:t> aux </a:t>
            </a:r>
            <a:r>
              <a:rPr dirty="0" err="1"/>
              <a:t>auteurs</a:t>
            </a:r>
            <a:r>
              <a:rPr dirty="0"/>
              <a:t> : </a:t>
            </a:r>
            <a:r>
              <a:rPr dirty="0" err="1"/>
              <a:t>est-ce</a:t>
            </a:r>
            <a:r>
              <a:rPr dirty="0"/>
              <a:t> </a:t>
            </a:r>
            <a:r>
              <a:rPr dirty="0" err="1"/>
              <a:t>que</a:t>
            </a:r>
            <a:r>
              <a:rPr dirty="0"/>
              <a:t> </a:t>
            </a:r>
            <a:r>
              <a:rPr dirty="0" err="1"/>
              <a:t>l’outil</a:t>
            </a:r>
            <a:r>
              <a:rPr dirty="0"/>
              <a:t> </a:t>
            </a:r>
            <a:r>
              <a:rPr dirty="0" err="1"/>
              <a:t>proposé</a:t>
            </a:r>
            <a:r>
              <a:rPr dirty="0"/>
              <a:t> incite et guide la re-conception de </a:t>
            </a:r>
            <a:r>
              <a:rPr dirty="0" err="1"/>
              <a:t>cours</a:t>
            </a:r>
            <a:endParaRPr dirty="0"/>
          </a:p>
          <a:p>
            <a:pPr marL="0" indent="408156" defTabSz="816311">
              <a:lnSpc>
                <a:spcPct val="115000"/>
              </a:lnSpc>
              <a:spcBef>
                <a:spcPts val="0"/>
              </a:spcBef>
              <a:buSzTx/>
              <a:buNone/>
              <a:defRPr sz="2400">
                <a:solidFill>
                  <a:srgbClr val="737373"/>
                </a:solidFill>
                <a:latin typeface="Roboto"/>
                <a:ea typeface="Roboto"/>
                <a:cs typeface="Roboto"/>
                <a:sym typeface="Roboto"/>
              </a:defRPr>
            </a:pPr>
            <a:r>
              <a:rPr dirty="0"/>
              <a:t>→ </a:t>
            </a:r>
            <a:r>
              <a:rPr dirty="0" err="1"/>
              <a:t>Une</a:t>
            </a:r>
            <a:r>
              <a:rPr dirty="0"/>
              <a:t> </a:t>
            </a:r>
            <a:r>
              <a:rPr dirty="0" err="1"/>
              <a:t>évaluation</a:t>
            </a:r>
            <a:r>
              <a:rPr dirty="0"/>
              <a:t> comparative </a:t>
            </a:r>
            <a:r>
              <a:rPr dirty="0" err="1"/>
              <a:t>n’est</a:t>
            </a:r>
            <a:r>
              <a:rPr dirty="0"/>
              <a:t> pas </a:t>
            </a:r>
            <a:r>
              <a:rPr dirty="0" err="1"/>
              <a:t>envisageable</a:t>
            </a:r>
            <a:r>
              <a:rPr dirty="0"/>
              <a:t> (pas </a:t>
            </a:r>
            <a:r>
              <a:rPr dirty="0" err="1"/>
              <a:t>d’outil</a:t>
            </a:r>
            <a:r>
              <a:rPr dirty="0"/>
              <a:t> </a:t>
            </a:r>
            <a:r>
              <a:rPr dirty="0" err="1"/>
              <a:t>similaire</a:t>
            </a:r>
            <a:r>
              <a:rPr dirty="0"/>
              <a:t> à </a:t>
            </a:r>
            <a:r>
              <a:rPr dirty="0" err="1"/>
              <a:t>notre</a:t>
            </a:r>
            <a:r>
              <a:rPr dirty="0"/>
              <a:t/>
            </a:r>
            <a:br>
              <a:rPr dirty="0"/>
            </a:br>
            <a:r>
              <a:rPr dirty="0"/>
              <a:t>	 </a:t>
            </a:r>
            <a:r>
              <a:rPr dirty="0" err="1"/>
              <a:t>connaissance</a:t>
            </a:r>
            <a:r>
              <a:rPr dirty="0"/>
              <a:t>, </a:t>
            </a:r>
            <a:r>
              <a:rPr dirty="0">
                <a:solidFill>
                  <a:srgbClr val="FF0000"/>
                </a:solidFill>
              </a:rPr>
              <a:t>en </a:t>
            </a:r>
            <a:r>
              <a:rPr dirty="0" err="1">
                <a:solidFill>
                  <a:srgbClr val="FF0000"/>
                </a:solidFill>
              </a:rPr>
              <a:t>connaissez-vous</a:t>
            </a:r>
            <a:r>
              <a:rPr dirty="0">
                <a:solidFill>
                  <a:srgbClr val="FF0000"/>
                </a:solidFill>
              </a:rPr>
              <a:t> ?</a:t>
            </a:r>
            <a:r>
              <a:rPr dirty="0"/>
              <a:t>)</a:t>
            </a:r>
          </a:p>
          <a:p>
            <a:pPr marL="0" indent="408156" defTabSz="816311">
              <a:lnSpc>
                <a:spcPct val="115000"/>
              </a:lnSpc>
              <a:spcBef>
                <a:spcPts val="0"/>
              </a:spcBef>
              <a:buSzTx/>
              <a:buNone/>
              <a:defRPr sz="2550">
                <a:solidFill>
                  <a:srgbClr val="737373"/>
                </a:solidFill>
                <a:latin typeface="Roboto"/>
                <a:ea typeface="Roboto"/>
                <a:cs typeface="Roboto"/>
                <a:sym typeface="Roboto"/>
              </a:defRPr>
            </a:pPr>
            <a:endParaRPr sz="1500" dirty="0"/>
          </a:p>
          <a:p>
            <a:pPr marL="204078" lvl="1" indent="118779" defTabSz="816311">
              <a:lnSpc>
                <a:spcPct val="115000"/>
              </a:lnSpc>
              <a:spcBef>
                <a:spcPts val="1381"/>
              </a:spcBef>
              <a:buSzTx/>
              <a:buNone/>
              <a:defRPr sz="1950">
                <a:solidFill>
                  <a:srgbClr val="737373"/>
                </a:solidFill>
                <a:latin typeface="Roboto"/>
                <a:ea typeface="Roboto"/>
                <a:cs typeface="Roboto"/>
                <a:sym typeface="Roboto"/>
              </a:defRPr>
            </a:pPr>
            <a:r>
              <a:rPr dirty="0" err="1"/>
              <a:t>Côté</a:t>
            </a:r>
            <a:r>
              <a:rPr dirty="0"/>
              <a:t> </a:t>
            </a:r>
            <a:r>
              <a:rPr dirty="0" err="1"/>
              <a:t>utilisabilité</a:t>
            </a:r>
            <a:r>
              <a:rPr dirty="0"/>
              <a:t> : </a:t>
            </a:r>
            <a:r>
              <a:rPr dirty="0" err="1"/>
              <a:t>déterminer</a:t>
            </a:r>
            <a:r>
              <a:rPr dirty="0"/>
              <a:t> </a:t>
            </a:r>
            <a:r>
              <a:rPr dirty="0" err="1"/>
              <a:t>si</a:t>
            </a:r>
            <a:r>
              <a:rPr dirty="0"/>
              <a:t> les </a:t>
            </a:r>
            <a:r>
              <a:rPr dirty="0" err="1"/>
              <a:t>auteurs</a:t>
            </a:r>
            <a:r>
              <a:rPr dirty="0"/>
              <a:t> </a:t>
            </a:r>
            <a:r>
              <a:rPr dirty="0" err="1"/>
              <a:t>arrivent</a:t>
            </a:r>
            <a:r>
              <a:rPr dirty="0"/>
              <a:t> à </a:t>
            </a:r>
            <a:r>
              <a:rPr dirty="0" err="1"/>
              <a:t>effectuer</a:t>
            </a:r>
            <a:r>
              <a:rPr dirty="0"/>
              <a:t> </a:t>
            </a:r>
            <a:r>
              <a:rPr dirty="0" err="1"/>
              <a:t>sur</a:t>
            </a:r>
            <a:r>
              <a:rPr dirty="0"/>
              <a:t> le Dashboard un ensemble </a:t>
            </a:r>
            <a:r>
              <a:rPr dirty="0" err="1"/>
              <a:t>représentatif</a:t>
            </a:r>
            <a:r>
              <a:rPr dirty="0"/>
              <a:t> de </a:t>
            </a:r>
            <a:r>
              <a:rPr dirty="0" err="1"/>
              <a:t>tâches</a:t>
            </a:r>
            <a:r>
              <a:rPr dirty="0"/>
              <a:t> → </a:t>
            </a:r>
            <a:r>
              <a:rPr dirty="0" err="1"/>
              <a:t>mesure</a:t>
            </a:r>
            <a:r>
              <a:rPr dirty="0"/>
              <a:t> des performances</a:t>
            </a:r>
          </a:p>
          <a:p>
            <a:pPr marL="204078" lvl="1" indent="118779" defTabSz="816311">
              <a:lnSpc>
                <a:spcPct val="115000"/>
              </a:lnSpc>
              <a:spcBef>
                <a:spcPts val="1381"/>
              </a:spcBef>
              <a:buSzTx/>
              <a:buNone/>
              <a:defRPr sz="1950">
                <a:solidFill>
                  <a:srgbClr val="737373"/>
                </a:solidFill>
                <a:latin typeface="Roboto"/>
                <a:ea typeface="Roboto"/>
                <a:cs typeface="Roboto"/>
                <a:sym typeface="Roboto"/>
              </a:defRPr>
            </a:pPr>
            <a:r>
              <a:rPr dirty="0" err="1"/>
              <a:t>Côté</a:t>
            </a:r>
            <a:r>
              <a:rPr dirty="0"/>
              <a:t> </a:t>
            </a:r>
            <a:r>
              <a:rPr dirty="0" err="1"/>
              <a:t>acceptabilité</a:t>
            </a:r>
            <a:r>
              <a:rPr dirty="0"/>
              <a:t> : TAM (Technology Acceptance Model) - </a:t>
            </a:r>
            <a:r>
              <a:rPr dirty="0" err="1"/>
              <a:t>prédire</a:t>
            </a:r>
            <a:r>
              <a:rPr dirty="0"/>
              <a:t> </a:t>
            </a:r>
            <a:r>
              <a:rPr dirty="0" err="1"/>
              <a:t>l’acceptabilité</a:t>
            </a:r>
            <a:r>
              <a:rPr dirty="0"/>
              <a:t> d’un </a:t>
            </a:r>
            <a:r>
              <a:rPr dirty="0" err="1"/>
              <a:t>outil</a:t>
            </a:r>
            <a:r>
              <a:rPr dirty="0"/>
              <a:t> et identifier les modifications qui </a:t>
            </a:r>
            <a:r>
              <a:rPr dirty="0" err="1"/>
              <a:t>doivent</a:t>
            </a:r>
            <a:r>
              <a:rPr dirty="0"/>
              <a:t> </a:t>
            </a:r>
            <a:r>
              <a:rPr dirty="0" err="1"/>
              <a:t>être</a:t>
            </a:r>
            <a:r>
              <a:rPr dirty="0"/>
              <a:t> </a:t>
            </a:r>
            <a:r>
              <a:rPr dirty="0" err="1"/>
              <a:t>apportées</a:t>
            </a:r>
            <a:r>
              <a:rPr dirty="0"/>
              <a:t> pour </a:t>
            </a:r>
            <a:r>
              <a:rPr dirty="0" err="1"/>
              <a:t>améliorer</a:t>
            </a:r>
            <a:r>
              <a:rPr dirty="0"/>
              <a:t> son </a:t>
            </a:r>
            <a:r>
              <a:rPr dirty="0" err="1"/>
              <a:t>acceptabilité</a:t>
            </a:r>
            <a:r>
              <a:rPr dirty="0"/>
              <a:t>. </a:t>
            </a:r>
            <a:br>
              <a:rPr dirty="0"/>
            </a:br>
            <a:r>
              <a:rPr dirty="0" err="1"/>
              <a:t>Basé</a:t>
            </a:r>
            <a:r>
              <a:rPr dirty="0"/>
              <a:t> </a:t>
            </a:r>
            <a:r>
              <a:rPr dirty="0" err="1"/>
              <a:t>sur</a:t>
            </a:r>
            <a:r>
              <a:rPr dirty="0"/>
              <a:t> </a:t>
            </a:r>
            <a:r>
              <a:rPr dirty="0" err="1"/>
              <a:t>deux</a:t>
            </a:r>
            <a:r>
              <a:rPr dirty="0"/>
              <a:t> </a:t>
            </a:r>
            <a:r>
              <a:rPr dirty="0" err="1"/>
              <a:t>facteurs</a:t>
            </a:r>
            <a:r>
              <a:rPr dirty="0"/>
              <a:t> : la perception de son </a:t>
            </a:r>
            <a:r>
              <a:rPr dirty="0" err="1"/>
              <a:t>l’utilité</a:t>
            </a:r>
            <a:r>
              <a:rPr dirty="0"/>
              <a:t> et </a:t>
            </a:r>
            <a:r>
              <a:rPr dirty="0" err="1"/>
              <a:t>celle</a:t>
            </a:r>
            <a:r>
              <a:rPr dirty="0"/>
              <a:t> de </a:t>
            </a:r>
            <a:r>
              <a:rPr dirty="0" err="1"/>
              <a:t>sa</a:t>
            </a:r>
            <a:r>
              <a:rPr dirty="0"/>
              <a:t> </a:t>
            </a:r>
            <a:r>
              <a:rPr dirty="0" err="1"/>
              <a:t>facilité</a:t>
            </a:r>
            <a:r>
              <a:rPr dirty="0"/>
              <a:t> </a:t>
            </a:r>
            <a:r>
              <a:rPr dirty="0" err="1"/>
              <a:t>d’utilisation</a:t>
            </a:r>
            <a:r>
              <a:rPr dirty="0"/>
              <a:t>.</a:t>
            </a:r>
          </a:p>
          <a:p>
            <a:pPr marL="204078" lvl="2" indent="334017" defTabSz="816311">
              <a:lnSpc>
                <a:spcPct val="115000"/>
              </a:lnSpc>
              <a:spcBef>
                <a:spcPts val="1381"/>
              </a:spcBef>
              <a:buSzTx/>
              <a:buNone/>
              <a:defRPr sz="1950">
                <a:solidFill>
                  <a:srgbClr val="737373"/>
                </a:solidFill>
                <a:latin typeface="Roboto"/>
                <a:ea typeface="Roboto"/>
                <a:cs typeface="Roboto"/>
                <a:sym typeface="Roboto"/>
              </a:defRPr>
            </a:pPr>
            <a:r>
              <a:rPr dirty="0" err="1"/>
              <a:t>Plusieurs</a:t>
            </a:r>
            <a:r>
              <a:rPr dirty="0"/>
              <a:t> </a:t>
            </a:r>
            <a:r>
              <a:rPr dirty="0" err="1"/>
              <a:t>modèles</a:t>
            </a:r>
            <a:r>
              <a:rPr dirty="0"/>
              <a:t> de questionnaires TAM existent --&gt; </a:t>
            </a:r>
            <a:r>
              <a:rPr dirty="0" err="1"/>
              <a:t>intégrer</a:t>
            </a:r>
            <a:r>
              <a:rPr dirty="0"/>
              <a:t> </a:t>
            </a:r>
            <a:r>
              <a:rPr dirty="0" err="1"/>
              <a:t>une</a:t>
            </a:r>
            <a:r>
              <a:rPr dirty="0"/>
              <a:t> version </a:t>
            </a:r>
            <a:r>
              <a:rPr dirty="0" err="1"/>
              <a:t>adaptée</a:t>
            </a:r>
            <a:r>
              <a:rPr dirty="0"/>
              <a:t> aux questionnaires </a:t>
            </a:r>
            <a:r>
              <a:rPr dirty="0" err="1"/>
              <a:t>destinés</a:t>
            </a:r>
            <a:r>
              <a:rPr dirty="0"/>
              <a:t> aux </a:t>
            </a:r>
            <a:r>
              <a:rPr dirty="0" err="1"/>
              <a:t>auteurs</a:t>
            </a:r>
            <a:endParaRPr dirty="0"/>
          </a:p>
          <a:p>
            <a:pPr marL="0" indent="0" defTabSz="816311">
              <a:lnSpc>
                <a:spcPct val="115000"/>
              </a:lnSpc>
              <a:spcBef>
                <a:spcPts val="1381"/>
              </a:spcBef>
              <a:buSzTx/>
              <a:buNone/>
              <a:defRPr sz="1950">
                <a:solidFill>
                  <a:srgbClr val="737373"/>
                </a:solidFill>
                <a:latin typeface="Roboto"/>
                <a:ea typeface="Roboto"/>
                <a:cs typeface="Roboto"/>
                <a:sym typeface="Roboto"/>
              </a:defRPr>
            </a:pPr>
            <a:r>
              <a:rPr dirty="0"/>
              <a:t>	</a:t>
            </a:r>
            <a:r>
              <a:rPr sz="1500" dirty="0"/>
              <a:t>→ </a:t>
            </a:r>
            <a:r>
              <a:rPr sz="1500" dirty="0">
                <a:solidFill>
                  <a:srgbClr val="FF0000"/>
                </a:solidFill>
              </a:rPr>
              <a:t>Avis ? </a:t>
            </a:r>
            <a:r>
              <a:rPr sz="1500" dirty="0" err="1">
                <a:solidFill>
                  <a:srgbClr val="FF0000"/>
                </a:solidFill>
              </a:rPr>
              <a:t>Autres</a:t>
            </a:r>
            <a:r>
              <a:rPr sz="1500" dirty="0">
                <a:solidFill>
                  <a:srgbClr val="FF0000"/>
                </a:solidFill>
              </a:rPr>
              <a:t> </a:t>
            </a:r>
            <a:r>
              <a:rPr sz="1500" dirty="0" err="1">
                <a:solidFill>
                  <a:srgbClr val="FF0000"/>
                </a:solidFill>
              </a:rPr>
              <a:t>méthodes</a:t>
            </a:r>
            <a:r>
              <a:rPr sz="1500" dirty="0">
                <a:solidFill>
                  <a:srgbClr val="FF0000"/>
                </a:solidFill>
              </a:rPr>
              <a:t> </a:t>
            </a:r>
            <a:r>
              <a:rPr sz="1500" dirty="0" err="1">
                <a:solidFill>
                  <a:srgbClr val="FF0000"/>
                </a:solidFill>
              </a:rPr>
              <a:t>envisageables</a:t>
            </a:r>
            <a:r>
              <a:rPr sz="1500" dirty="0">
                <a:solidFill>
                  <a:srgbClr val="FF0000"/>
                </a:solidFill>
              </a:rPr>
              <a:t> ?</a:t>
            </a:r>
          </a:p>
        </p:txBody>
      </p:sp>
    </p:spTree>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44" name="Shape 344"/>
          <p:cNvSpPr>
            <a:spLocks noGrp="1"/>
          </p:cNvSpPr>
          <p:nvPr>
            <p:ph type="title"/>
          </p:nvPr>
        </p:nvSpPr>
        <p:spPr>
          <a:xfrm>
            <a:off x="98250" y="655200"/>
            <a:ext cx="8826601" cy="452025"/>
          </a:xfrm>
          <a:prstGeom prst="rect">
            <a:avLst/>
          </a:prstGeom>
        </p:spPr>
        <p:txBody>
          <a:bodyPr>
            <a:normAutofit fontScale="90000"/>
          </a:bodyPr>
          <a:lstStyle>
            <a:lvl1pPr defTabSz="988364">
              <a:defRPr sz="1937" b="1"/>
            </a:lvl1pPr>
          </a:lstStyle>
          <a:p>
            <a:r>
              <a:t>Propositions à valider :  validations prévues - utilité/utilisabilité/acceptabilité du tableau de bord pour la re-conception de cours</a:t>
            </a:r>
          </a:p>
        </p:txBody>
      </p:sp>
      <p:sp>
        <p:nvSpPr>
          <p:cNvPr id="345" name="Shape 345"/>
          <p:cNvSpPr>
            <a:spLocks noGrp="1"/>
          </p:cNvSpPr>
          <p:nvPr>
            <p:ph type="body" idx="4294967295"/>
          </p:nvPr>
        </p:nvSpPr>
        <p:spPr>
          <a:xfrm>
            <a:off x="210125" y="1148268"/>
            <a:ext cx="8826601" cy="3352276"/>
          </a:xfrm>
          <a:prstGeom prst="rect">
            <a:avLst/>
          </a:prstGeom>
        </p:spPr>
        <p:txBody>
          <a:bodyPr lIns="81617" tIns="81617" rIns="81617" bIns="81617" anchor="t">
            <a:normAutofit fontScale="62500" lnSpcReduction="20000"/>
          </a:bodyPr>
          <a:lstStyle/>
          <a:p>
            <a:pPr marL="335771" indent="-219543" defTabSz="881616">
              <a:lnSpc>
                <a:spcPct val="115000"/>
              </a:lnSpc>
              <a:spcBef>
                <a:spcPts val="1506"/>
              </a:spcBef>
              <a:buClr>
                <a:srgbClr val="737373"/>
              </a:buClr>
              <a:buSzPct val="100000"/>
              <a:buAutoNum type="arabicPeriod" startAt="2"/>
              <a:defRPr sz="2754">
                <a:solidFill>
                  <a:srgbClr val="737373"/>
                </a:solidFill>
                <a:latin typeface="Roboto"/>
                <a:ea typeface="Roboto"/>
                <a:cs typeface="Roboto"/>
                <a:sym typeface="Roboto"/>
              </a:defRPr>
            </a:pPr>
            <a:r>
              <a:rPr dirty="0"/>
              <a:t>Tableaux de </a:t>
            </a:r>
            <a:r>
              <a:rPr dirty="0" err="1"/>
              <a:t>bord</a:t>
            </a:r>
            <a:r>
              <a:rPr dirty="0"/>
              <a:t> </a:t>
            </a:r>
            <a:r>
              <a:rPr dirty="0" err="1"/>
              <a:t>destinés</a:t>
            </a:r>
            <a:r>
              <a:rPr dirty="0"/>
              <a:t> aux </a:t>
            </a:r>
            <a:r>
              <a:rPr dirty="0" err="1"/>
              <a:t>auteurs</a:t>
            </a:r>
            <a:r>
              <a:rPr dirty="0"/>
              <a:t> : </a:t>
            </a:r>
            <a:r>
              <a:rPr dirty="0" err="1"/>
              <a:t>est-ce</a:t>
            </a:r>
            <a:r>
              <a:rPr dirty="0"/>
              <a:t> </a:t>
            </a:r>
            <a:r>
              <a:rPr dirty="0" err="1"/>
              <a:t>que</a:t>
            </a:r>
            <a:r>
              <a:rPr dirty="0"/>
              <a:t> </a:t>
            </a:r>
            <a:r>
              <a:rPr dirty="0" err="1"/>
              <a:t>l’outil</a:t>
            </a:r>
            <a:r>
              <a:rPr dirty="0"/>
              <a:t> </a:t>
            </a:r>
            <a:r>
              <a:rPr dirty="0" err="1"/>
              <a:t>proposé</a:t>
            </a:r>
            <a:r>
              <a:rPr dirty="0"/>
              <a:t> incite et guide la re-conception de </a:t>
            </a:r>
            <a:r>
              <a:rPr dirty="0" err="1"/>
              <a:t>cours</a:t>
            </a:r>
            <a:endParaRPr dirty="0"/>
          </a:p>
          <a:p>
            <a:pPr marL="0" indent="232457" defTabSz="881616">
              <a:lnSpc>
                <a:spcPct val="115000"/>
              </a:lnSpc>
              <a:spcBef>
                <a:spcPts val="1506"/>
              </a:spcBef>
              <a:buSzTx/>
              <a:buNone/>
              <a:defRPr sz="2754">
                <a:solidFill>
                  <a:srgbClr val="737373"/>
                </a:solidFill>
                <a:latin typeface="Roboto"/>
                <a:ea typeface="Roboto"/>
                <a:cs typeface="Roboto"/>
                <a:sym typeface="Roboto"/>
              </a:defRPr>
            </a:pPr>
            <a:r>
              <a:rPr dirty="0" err="1"/>
              <a:t>Méthode</a:t>
            </a:r>
            <a:r>
              <a:rPr dirty="0"/>
              <a:t> : </a:t>
            </a:r>
            <a:r>
              <a:rPr dirty="0" err="1"/>
              <a:t>étude</a:t>
            </a:r>
            <a:r>
              <a:rPr dirty="0"/>
              <a:t> </a:t>
            </a:r>
            <a:r>
              <a:rPr dirty="0" err="1"/>
              <a:t>longitudinale</a:t>
            </a:r>
            <a:r>
              <a:rPr dirty="0"/>
              <a:t> - comment faire ? </a:t>
            </a:r>
          </a:p>
          <a:p>
            <a:pPr marL="0" indent="673265" defTabSz="881616">
              <a:lnSpc>
                <a:spcPct val="115000"/>
              </a:lnSpc>
              <a:spcBef>
                <a:spcPts val="1506"/>
              </a:spcBef>
              <a:buSzTx/>
              <a:buNone/>
              <a:defRPr sz="2754">
                <a:solidFill>
                  <a:srgbClr val="737373"/>
                </a:solidFill>
                <a:latin typeface="Roboto"/>
                <a:ea typeface="Roboto"/>
                <a:cs typeface="Roboto"/>
                <a:sym typeface="Roboto"/>
              </a:defRPr>
            </a:pPr>
            <a:r>
              <a:rPr dirty="0"/>
              <a:t>→ </a:t>
            </a:r>
            <a:r>
              <a:rPr dirty="0" err="1"/>
              <a:t>Analyse</a:t>
            </a:r>
            <a:r>
              <a:rPr dirty="0"/>
              <a:t> des </a:t>
            </a:r>
            <a:r>
              <a:rPr dirty="0" err="1"/>
              <a:t>corrélations</a:t>
            </a:r>
            <a:r>
              <a:rPr dirty="0"/>
              <a:t> entre usages dashboard et</a:t>
            </a:r>
            <a:br>
              <a:rPr dirty="0"/>
            </a:br>
            <a:r>
              <a:rPr dirty="0"/>
              <a:t> 	modifications </a:t>
            </a:r>
            <a:r>
              <a:rPr dirty="0" err="1"/>
              <a:t>apportées</a:t>
            </a:r>
            <a:r>
              <a:rPr dirty="0"/>
              <a:t> </a:t>
            </a:r>
            <a:r>
              <a:rPr dirty="0" err="1"/>
              <a:t>sur</a:t>
            </a:r>
            <a:r>
              <a:rPr dirty="0"/>
              <a:t> le </a:t>
            </a:r>
            <a:r>
              <a:rPr dirty="0" err="1"/>
              <a:t>cours</a:t>
            </a:r>
            <a:r>
              <a:rPr dirty="0"/>
              <a:t> : comment ?</a:t>
            </a:r>
          </a:p>
          <a:p>
            <a:pPr marL="0" indent="905723" defTabSz="881616">
              <a:lnSpc>
                <a:spcPct val="115000"/>
              </a:lnSpc>
              <a:spcBef>
                <a:spcPts val="1506"/>
              </a:spcBef>
              <a:buSzTx/>
              <a:buNone/>
              <a:defRPr sz="2430">
                <a:solidFill>
                  <a:srgbClr val="737373"/>
                </a:solidFill>
                <a:latin typeface="Roboto"/>
                <a:ea typeface="Roboto"/>
                <a:cs typeface="Roboto"/>
                <a:sym typeface="Roboto"/>
              </a:defRPr>
            </a:pPr>
            <a:r>
              <a:rPr dirty="0" err="1"/>
              <a:t>Traçage</a:t>
            </a:r>
            <a:r>
              <a:rPr dirty="0"/>
              <a:t> dashboard + </a:t>
            </a:r>
            <a:r>
              <a:rPr dirty="0" err="1"/>
              <a:t>édition</a:t>
            </a:r>
            <a:r>
              <a:rPr dirty="0"/>
              <a:t> </a:t>
            </a:r>
            <a:r>
              <a:rPr dirty="0" err="1"/>
              <a:t>cours</a:t>
            </a:r>
            <a:r>
              <a:rPr dirty="0"/>
              <a:t>, questionnaire pour identifier </a:t>
            </a:r>
            <a:r>
              <a:rPr dirty="0" err="1"/>
              <a:t>si</a:t>
            </a:r>
            <a:r>
              <a:rPr dirty="0"/>
              <a:t> </a:t>
            </a:r>
            <a:r>
              <a:rPr dirty="0" err="1"/>
              <a:t>l’action</a:t>
            </a:r>
            <a:r>
              <a:rPr dirty="0"/>
              <a:t/>
            </a:r>
            <a:br>
              <a:rPr dirty="0"/>
            </a:br>
            <a:r>
              <a:rPr dirty="0"/>
              <a:t> 	</a:t>
            </a:r>
            <a:r>
              <a:rPr dirty="0" err="1"/>
              <a:t>d’édition</a:t>
            </a:r>
            <a:r>
              <a:rPr dirty="0"/>
              <a:t> </a:t>
            </a:r>
            <a:r>
              <a:rPr dirty="0" err="1"/>
              <a:t>est</a:t>
            </a:r>
            <a:r>
              <a:rPr dirty="0"/>
              <a:t> </a:t>
            </a:r>
            <a:r>
              <a:rPr dirty="0" err="1"/>
              <a:t>bien</a:t>
            </a:r>
            <a:r>
              <a:rPr dirty="0"/>
              <a:t> en lien avec </a:t>
            </a:r>
            <a:r>
              <a:rPr dirty="0" err="1"/>
              <a:t>une</a:t>
            </a:r>
            <a:r>
              <a:rPr dirty="0"/>
              <a:t> </a:t>
            </a:r>
            <a:r>
              <a:rPr dirty="0" err="1"/>
              <a:t>utilisation</a:t>
            </a:r>
            <a:r>
              <a:rPr dirty="0"/>
              <a:t> du dashboard…</a:t>
            </a:r>
          </a:p>
          <a:p>
            <a:pPr marL="0" indent="232457" defTabSz="881616">
              <a:lnSpc>
                <a:spcPct val="115000"/>
              </a:lnSpc>
              <a:spcBef>
                <a:spcPts val="1506"/>
              </a:spcBef>
              <a:buSzTx/>
              <a:buNone/>
              <a:defRPr sz="2754">
                <a:solidFill>
                  <a:srgbClr val="737373"/>
                </a:solidFill>
                <a:latin typeface="Roboto"/>
                <a:ea typeface="Roboto"/>
                <a:cs typeface="Roboto"/>
                <a:sym typeface="Roboto"/>
              </a:defRPr>
            </a:pPr>
            <a:r>
              <a:rPr dirty="0" err="1"/>
              <a:t>Cependant</a:t>
            </a:r>
            <a:r>
              <a:rPr dirty="0"/>
              <a:t>... le </a:t>
            </a:r>
            <a:r>
              <a:rPr dirty="0" err="1"/>
              <a:t>problème</a:t>
            </a:r>
            <a:r>
              <a:rPr dirty="0"/>
              <a:t> de </a:t>
            </a:r>
            <a:r>
              <a:rPr dirty="0" err="1"/>
              <a:t>l’amélioration</a:t>
            </a:r>
            <a:r>
              <a:rPr dirty="0"/>
              <a:t> de la </a:t>
            </a:r>
            <a:r>
              <a:rPr dirty="0" err="1"/>
              <a:t>qualité</a:t>
            </a:r>
            <a:r>
              <a:rPr dirty="0"/>
              <a:t> du </a:t>
            </a:r>
            <a:r>
              <a:rPr dirty="0" err="1"/>
              <a:t>cours</a:t>
            </a:r>
            <a:r>
              <a:rPr dirty="0"/>
              <a:t> </a:t>
            </a:r>
            <a:r>
              <a:rPr dirty="0" err="1"/>
              <a:t>demeure</a:t>
            </a:r>
            <a:r>
              <a:rPr dirty="0"/>
              <a:t>…</a:t>
            </a:r>
          </a:p>
          <a:p>
            <a:pPr marL="0" indent="232457" defTabSz="881616">
              <a:lnSpc>
                <a:spcPct val="115000"/>
              </a:lnSpc>
              <a:spcBef>
                <a:spcPts val="1506"/>
              </a:spcBef>
              <a:buSzTx/>
              <a:buNone/>
              <a:defRPr sz="2754">
                <a:solidFill>
                  <a:srgbClr val="FF0000"/>
                </a:solidFill>
                <a:latin typeface="Roboto"/>
                <a:ea typeface="Roboto"/>
                <a:cs typeface="Roboto"/>
                <a:sym typeface="Roboto"/>
              </a:defRPr>
            </a:pPr>
            <a:r>
              <a:rPr dirty="0"/>
              <a:t>→ Des </a:t>
            </a:r>
            <a:r>
              <a:rPr dirty="0" err="1"/>
              <a:t>idées</a:t>
            </a:r>
            <a:r>
              <a:rPr dirty="0"/>
              <a:t> ???</a:t>
            </a: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Shape 157"/>
          <p:cNvSpPr>
            <a:spLocks noGrp="1"/>
          </p:cNvSpPr>
          <p:nvPr>
            <p:ph type="title"/>
          </p:nvPr>
        </p:nvSpPr>
        <p:spPr>
          <a:prstGeom prst="rect">
            <a:avLst/>
          </a:prstGeom>
        </p:spPr>
        <p:txBody>
          <a:bodyPr/>
          <a:lstStyle/>
          <a:p>
            <a:r>
              <a:t>OpenClassrooms     s</a:t>
            </a:r>
          </a:p>
        </p:txBody>
      </p:sp>
      <p:sp>
        <p:nvSpPr>
          <p:cNvPr id="158" name="Shape 158"/>
          <p:cNvSpPr>
            <a:spLocks noGrp="1"/>
          </p:cNvSpPr>
          <p:nvPr>
            <p:ph type="body" idx="1"/>
          </p:nvPr>
        </p:nvSpPr>
        <p:spPr>
          <a:prstGeom prst="rect">
            <a:avLst/>
          </a:prstGeom>
        </p:spPr>
        <p:txBody>
          <a:bodyPr/>
          <a:lstStyle/>
          <a:p>
            <a:pPr defTabSz="348367">
              <a:spcBef>
                <a:spcPts val="2448"/>
              </a:spcBef>
              <a:defRPr sz="3420"/>
            </a:pPr>
            <a:r>
              <a:rPr dirty="0"/>
              <a:t>Première plate-</a:t>
            </a:r>
            <a:r>
              <a:rPr dirty="0" err="1"/>
              <a:t>forme</a:t>
            </a:r>
            <a:r>
              <a:rPr dirty="0"/>
              <a:t> </a:t>
            </a:r>
            <a:r>
              <a:rPr dirty="0" err="1"/>
              <a:t>européenne</a:t>
            </a:r>
            <a:r>
              <a:rPr dirty="0"/>
              <a:t> </a:t>
            </a:r>
            <a:r>
              <a:rPr dirty="0" err="1"/>
              <a:t>d’éducation</a:t>
            </a:r>
            <a:r>
              <a:rPr dirty="0"/>
              <a:t> en </a:t>
            </a:r>
            <a:r>
              <a:rPr dirty="0" err="1"/>
              <a:t>ligne</a:t>
            </a:r>
            <a:r>
              <a:rPr dirty="0"/>
              <a:t> </a:t>
            </a:r>
            <a:r>
              <a:rPr dirty="0" err="1"/>
              <a:t>spécialisée</a:t>
            </a:r>
            <a:r>
              <a:rPr dirty="0"/>
              <a:t> </a:t>
            </a:r>
            <a:r>
              <a:rPr dirty="0" err="1"/>
              <a:t>dans</a:t>
            </a:r>
            <a:r>
              <a:rPr dirty="0"/>
              <a:t> le </a:t>
            </a:r>
            <a:r>
              <a:rPr dirty="0" err="1"/>
              <a:t>numérique</a:t>
            </a:r>
            <a:r>
              <a:rPr dirty="0"/>
              <a:t>.</a:t>
            </a:r>
          </a:p>
          <a:p>
            <a:pPr defTabSz="348367">
              <a:spcBef>
                <a:spcPts val="2448"/>
              </a:spcBef>
              <a:defRPr sz="3420" u="sng"/>
            </a:pPr>
            <a:r>
              <a:rPr dirty="0"/>
              <a:t>En </a:t>
            </a:r>
            <a:r>
              <a:rPr dirty="0" err="1"/>
              <a:t>chiffres</a:t>
            </a:r>
            <a:r>
              <a:rPr dirty="0"/>
              <a:t> :</a:t>
            </a:r>
          </a:p>
          <a:p>
            <a:pPr defTabSz="348367">
              <a:spcBef>
                <a:spcPts val="2448"/>
              </a:spcBef>
              <a:defRPr sz="3420"/>
            </a:pPr>
            <a:endParaRPr dirty="0"/>
          </a:p>
          <a:p>
            <a:pPr defTabSz="348367">
              <a:spcBef>
                <a:spcPts val="2448"/>
              </a:spcBef>
              <a:defRPr sz="3420"/>
            </a:pPr>
            <a:endParaRPr dirty="0"/>
          </a:p>
          <a:p>
            <a:pPr defTabSz="348367">
              <a:spcBef>
                <a:spcPts val="2448"/>
              </a:spcBef>
              <a:defRPr sz="3420"/>
            </a:pPr>
            <a:endParaRPr dirty="0"/>
          </a:p>
        </p:txBody>
      </p:sp>
      <p:pic>
        <p:nvPicPr>
          <p:cNvPr id="159" name="pasted-image.png"/>
          <p:cNvPicPr>
            <a:picLocks noChangeAspect="1"/>
          </p:cNvPicPr>
          <p:nvPr/>
        </p:nvPicPr>
        <p:blipFill>
          <a:blip r:embed="rId2" cstate="print">
            <a:extLst/>
          </a:blip>
          <a:stretch>
            <a:fillRect/>
          </a:stretch>
        </p:blipFill>
        <p:spPr>
          <a:xfrm>
            <a:off x="6795492" y="355957"/>
            <a:ext cx="1678781" cy="889734"/>
          </a:xfrm>
          <a:prstGeom prst="rect">
            <a:avLst/>
          </a:prstGeom>
          <a:ln w="12700">
            <a:miter lim="400000"/>
          </a:ln>
        </p:spPr>
      </p:pic>
      <p:pic>
        <p:nvPicPr>
          <p:cNvPr id="160" name="pasted-image.png"/>
          <p:cNvPicPr>
            <a:picLocks noChangeAspect="1"/>
          </p:cNvPicPr>
          <p:nvPr/>
        </p:nvPicPr>
        <p:blipFill>
          <a:blip r:embed="rId3" cstate="print">
            <a:extLst/>
          </a:blip>
          <a:stretch>
            <a:fillRect/>
          </a:stretch>
        </p:blipFill>
        <p:spPr>
          <a:xfrm>
            <a:off x="1373076" y="2724342"/>
            <a:ext cx="6681502" cy="1233742"/>
          </a:xfrm>
          <a:prstGeom prst="rect">
            <a:avLst/>
          </a:prstGeom>
          <a:ln w="12700">
            <a:miter lim="400000"/>
          </a:ln>
        </p:spPr>
      </p:pic>
    </p:spTree>
  </p:cSld>
  <p:clrMapOvr>
    <a:masterClrMapping/>
  </p:clrMapOvr>
  <p:transition spd="med"/>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 name="Shape 162"/>
          <p:cNvSpPr>
            <a:spLocks noGrp="1"/>
          </p:cNvSpPr>
          <p:nvPr>
            <p:ph type="title"/>
          </p:nvPr>
        </p:nvSpPr>
        <p:spPr>
          <a:xfrm>
            <a:off x="669727" y="-42416"/>
            <a:ext cx="7804547" cy="1138536"/>
          </a:xfrm>
          <a:prstGeom prst="rect">
            <a:avLst/>
          </a:prstGeom>
        </p:spPr>
        <p:txBody>
          <a:bodyPr/>
          <a:lstStyle/>
          <a:p>
            <a:r>
              <a:t>Les cours </a:t>
            </a:r>
          </a:p>
        </p:txBody>
      </p:sp>
      <p:grpSp>
        <p:nvGrpSpPr>
          <p:cNvPr id="165" name="Group 165"/>
          <p:cNvGrpSpPr/>
          <p:nvPr/>
        </p:nvGrpSpPr>
        <p:grpSpPr>
          <a:xfrm>
            <a:off x="2881915" y="2344256"/>
            <a:ext cx="3554016" cy="2658372"/>
            <a:chOff x="0" y="0"/>
            <a:chExt cx="5054600" cy="5041060"/>
          </a:xfrm>
        </p:grpSpPr>
        <p:pic>
          <p:nvPicPr>
            <p:cNvPr id="163" name="image06.png"/>
            <p:cNvPicPr>
              <a:picLocks noChangeAspect="1"/>
            </p:cNvPicPr>
            <p:nvPr/>
          </p:nvPicPr>
          <p:blipFill>
            <a:blip r:embed="rId2" cstate="print">
              <a:extLst/>
            </a:blip>
            <a:stretch>
              <a:fillRect/>
            </a:stretch>
          </p:blipFill>
          <p:spPr>
            <a:xfrm>
              <a:off x="0" y="755433"/>
              <a:ext cx="5054600" cy="4285628"/>
            </a:xfrm>
            <a:prstGeom prst="rect">
              <a:avLst/>
            </a:prstGeom>
            <a:ln w="12700" cap="flat">
              <a:noFill/>
              <a:miter lim="400000"/>
            </a:ln>
            <a:effectLst/>
          </p:spPr>
        </p:pic>
        <p:pic>
          <p:nvPicPr>
            <p:cNvPr id="164" name="image02.png"/>
            <p:cNvPicPr>
              <a:picLocks noChangeAspect="1"/>
            </p:cNvPicPr>
            <p:nvPr/>
          </p:nvPicPr>
          <p:blipFill>
            <a:blip r:embed="rId3" cstate="print">
              <a:extLst/>
            </a:blip>
            <a:stretch>
              <a:fillRect/>
            </a:stretch>
          </p:blipFill>
          <p:spPr>
            <a:xfrm>
              <a:off x="0" y="0"/>
              <a:ext cx="5054600" cy="386790"/>
            </a:xfrm>
            <a:prstGeom prst="rect">
              <a:avLst/>
            </a:prstGeom>
            <a:ln w="12700" cap="flat">
              <a:noFill/>
              <a:miter lim="400000"/>
            </a:ln>
            <a:effectLst/>
          </p:spPr>
        </p:pic>
      </p:grpSp>
      <p:grpSp>
        <p:nvGrpSpPr>
          <p:cNvPr id="169" name="Group 169"/>
          <p:cNvGrpSpPr/>
          <p:nvPr/>
        </p:nvGrpSpPr>
        <p:grpSpPr>
          <a:xfrm>
            <a:off x="2591469" y="2220877"/>
            <a:ext cx="5794887" cy="2817701"/>
            <a:chOff x="0" y="0"/>
            <a:chExt cx="8241614" cy="5343195"/>
          </a:xfrm>
        </p:grpSpPr>
        <p:sp>
          <p:nvSpPr>
            <p:cNvPr id="166" name="Shape 166"/>
            <p:cNvSpPr/>
            <p:nvPr/>
          </p:nvSpPr>
          <p:spPr>
            <a:xfrm>
              <a:off x="6586461" y="1132"/>
              <a:ext cx="1655153" cy="109918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50800" tIns="50800" rIns="50800" bIns="50800" numCol="1" anchor="ctr">
              <a:spAutoFit/>
            </a:bodyPr>
            <a:lstStyle>
              <a:lvl1pPr algn="l">
                <a:defRPr sz="3100"/>
              </a:lvl1pPr>
            </a:lstStyle>
            <a:p>
              <a:r>
                <a:t>Cours</a:t>
              </a:r>
            </a:p>
          </p:txBody>
        </p:sp>
        <p:sp>
          <p:nvSpPr>
            <p:cNvPr id="167" name="Shape 167"/>
            <p:cNvSpPr/>
            <p:nvPr/>
          </p:nvSpPr>
          <p:spPr>
            <a:xfrm>
              <a:off x="0" y="0"/>
              <a:ext cx="5880757" cy="5343195"/>
            </a:xfrm>
            <a:prstGeom prst="roundRect">
              <a:avLst>
                <a:gd name="adj" fmla="val 4352"/>
              </a:avLst>
            </a:prstGeom>
            <a:noFill/>
            <a:ln w="25400" cap="flat">
              <a:solidFill>
                <a:srgbClr val="85888D">
                  <a:alpha val="90000"/>
                </a:srgbClr>
              </a:solidFill>
              <a:prstDash val="solid"/>
              <a:miter lim="400000"/>
            </a:ln>
            <a:effectLst/>
          </p:spPr>
          <p:txBody>
            <a:bodyPr wrap="square" lIns="50800" tIns="50800" rIns="50800" bIns="50800" numCol="1" anchor="ctr">
              <a:noAutofit/>
            </a:bodyPr>
            <a:lstStyle/>
            <a:p>
              <a:pPr>
                <a:defRPr sz="2400"/>
              </a:pPr>
              <a:endParaRPr/>
            </a:p>
          </p:txBody>
        </p:sp>
        <p:sp>
          <p:nvSpPr>
            <p:cNvPr id="168" name="Shape 168"/>
            <p:cNvSpPr/>
            <p:nvPr/>
          </p:nvSpPr>
          <p:spPr>
            <a:xfrm>
              <a:off x="5871526" y="550721"/>
              <a:ext cx="630279"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defRPr sz="2400"/>
              </a:pPr>
              <a:endParaRPr/>
            </a:p>
          </p:txBody>
        </p:sp>
      </p:grpSp>
      <p:grpSp>
        <p:nvGrpSpPr>
          <p:cNvPr id="173" name="Group 173"/>
          <p:cNvGrpSpPr/>
          <p:nvPr/>
        </p:nvGrpSpPr>
        <p:grpSpPr>
          <a:xfrm>
            <a:off x="2784179" y="2509919"/>
            <a:ext cx="6666464" cy="1056700"/>
            <a:chOff x="0" y="-314286"/>
            <a:chExt cx="9481192" cy="2003814"/>
          </a:xfrm>
        </p:grpSpPr>
        <p:sp>
          <p:nvSpPr>
            <p:cNvPr id="170" name="Shape 170"/>
            <p:cNvSpPr/>
            <p:nvPr/>
          </p:nvSpPr>
          <p:spPr>
            <a:xfrm>
              <a:off x="0" y="0"/>
              <a:ext cx="5332606" cy="1476839"/>
            </a:xfrm>
            <a:prstGeom prst="roundRect">
              <a:avLst>
                <a:gd name="adj" fmla="val 15811"/>
              </a:avLst>
            </a:prstGeom>
            <a:noFill/>
            <a:ln w="25400" cap="flat">
              <a:solidFill>
                <a:srgbClr val="85888D"/>
              </a:solidFill>
              <a:prstDash val="solid"/>
              <a:miter lim="400000"/>
            </a:ln>
            <a:effectLst/>
          </p:spPr>
          <p:txBody>
            <a:bodyPr wrap="square" lIns="50800" tIns="50800" rIns="50800" bIns="50800" numCol="1" anchor="ctr">
              <a:noAutofit/>
            </a:bodyPr>
            <a:lstStyle/>
            <a:p>
              <a:pPr>
                <a:defRPr sz="2400"/>
              </a:pPr>
              <a:endParaRPr/>
            </a:p>
          </p:txBody>
        </p:sp>
        <p:sp>
          <p:nvSpPr>
            <p:cNvPr id="171" name="Shape 171"/>
            <p:cNvSpPr/>
            <p:nvPr/>
          </p:nvSpPr>
          <p:spPr>
            <a:xfrm>
              <a:off x="6015857" y="-314286"/>
              <a:ext cx="3465335" cy="2003814"/>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50800" tIns="50800" rIns="50800" bIns="50800" numCol="1" anchor="ctr">
              <a:spAutoFit/>
            </a:bodyPr>
            <a:lstStyle/>
            <a:p>
              <a:pPr algn="l">
                <a:defRPr sz="3100"/>
              </a:pPr>
              <a:r>
                <a:t>Chapitre</a:t>
              </a:r>
            </a:p>
            <a:p>
              <a:pPr algn="l">
                <a:defRPr sz="3100"/>
              </a:pPr>
              <a:r>
                <a:t>(= page web)</a:t>
              </a:r>
            </a:p>
          </p:txBody>
        </p:sp>
        <p:sp>
          <p:nvSpPr>
            <p:cNvPr id="172" name="Shape 172"/>
            <p:cNvSpPr/>
            <p:nvPr/>
          </p:nvSpPr>
          <p:spPr>
            <a:xfrm>
              <a:off x="5314991" y="475722"/>
              <a:ext cx="630279"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defRPr sz="2400"/>
              </a:pPr>
              <a:endParaRPr/>
            </a:p>
          </p:txBody>
        </p:sp>
      </p:grpSp>
      <p:pic>
        <p:nvPicPr>
          <p:cNvPr id="174" name="pasted-image.tiff"/>
          <p:cNvPicPr>
            <a:picLocks noChangeAspect="1"/>
          </p:cNvPicPr>
          <p:nvPr/>
        </p:nvPicPr>
        <p:blipFill>
          <a:blip r:embed="rId4" cstate="print">
            <a:extLst/>
          </a:blip>
          <a:srcRect r="38252"/>
          <a:stretch>
            <a:fillRect/>
          </a:stretch>
        </p:blipFill>
        <p:spPr>
          <a:xfrm>
            <a:off x="2297020" y="1150462"/>
            <a:ext cx="2916818" cy="736700"/>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6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16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3" nodeType="clickEffect">
                                  <p:stCondLst>
                                    <p:cond delay="0"/>
                                  </p:stCondLst>
                                  <p:iterate>
                                    <p:tmAbs val="0"/>
                                  </p:iterate>
                                  <p:childTnLst>
                                    <p:set>
                                      <p:cBhvr>
                                        <p:cTn id="14" fill="hold"/>
                                        <p:tgtEl>
                                          <p:spTgt spid="1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5" grpId="1" animBg="1" advAuto="0"/>
      <p:bldP spid="169" grpId="2" animBg="1" advAuto="0"/>
      <p:bldP spid="173" grpId="3" animBg="1" advAuto="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 name="Shape 176"/>
          <p:cNvSpPr>
            <a:spLocks noGrp="1"/>
          </p:cNvSpPr>
          <p:nvPr>
            <p:ph type="title"/>
          </p:nvPr>
        </p:nvSpPr>
        <p:spPr>
          <a:xfrm>
            <a:off x="669727" y="234404"/>
            <a:ext cx="7804547" cy="629683"/>
          </a:xfrm>
          <a:prstGeom prst="rect">
            <a:avLst/>
          </a:prstGeom>
        </p:spPr>
        <p:txBody>
          <a:bodyPr>
            <a:normAutofit fontScale="90000"/>
          </a:bodyPr>
          <a:lstStyle>
            <a:lvl1pPr defTabSz="525779">
              <a:defRPr sz="7200"/>
            </a:lvl1pPr>
          </a:lstStyle>
          <a:p>
            <a:r>
              <a:t>Les traces</a:t>
            </a:r>
          </a:p>
        </p:txBody>
      </p:sp>
      <p:graphicFrame>
        <p:nvGraphicFramePr>
          <p:cNvPr id="177" name="Table 177"/>
          <p:cNvGraphicFramePr/>
          <p:nvPr/>
        </p:nvGraphicFramePr>
        <p:xfrm>
          <a:off x="672936" y="3160555"/>
          <a:ext cx="8296980" cy="1743800"/>
        </p:xfrm>
        <a:graphic>
          <a:graphicData uri="http://schemas.openxmlformats.org/drawingml/2006/table">
            <a:tbl>
              <a:tblPr firstRow="1" bandRow="1">
                <a:tableStyleId>{4C3C2611-4C71-4FC5-86AE-919BDF0F9419}</a:tableStyleId>
              </a:tblPr>
              <a:tblGrid>
                <a:gridCol w="1665003"/>
                <a:gridCol w="1059251"/>
                <a:gridCol w="1345607"/>
                <a:gridCol w="2071888"/>
                <a:gridCol w="2155231"/>
              </a:tblGrid>
              <a:tr h="348760">
                <a:tc>
                  <a:txBody>
                    <a:bodyPr/>
                    <a:lstStyle/>
                    <a:p>
                      <a:pPr defTabSz="914400">
                        <a:defRPr b="0">
                          <a:solidFill>
                            <a:srgbClr val="000000"/>
                          </a:solidFill>
                        </a:defRPr>
                      </a:pPr>
                      <a:r>
                        <a:rPr sz="1400" b="1">
                          <a:solidFill>
                            <a:srgbClr val="FFFFFF"/>
                          </a:solidFill>
                          <a:sym typeface="Helvetica"/>
                        </a:rPr>
                        <a:t>Utilisateur</a:t>
                      </a:r>
                    </a:p>
                  </a:txBody>
                  <a:tcPr marL="35719" marR="35719" marT="26789" marB="26789" anchor="ctr" horzOverflow="overflow"/>
                </a:tc>
                <a:tc>
                  <a:txBody>
                    <a:bodyPr/>
                    <a:lstStyle/>
                    <a:p>
                      <a:pPr defTabSz="914400">
                        <a:defRPr b="0">
                          <a:solidFill>
                            <a:srgbClr val="000000"/>
                          </a:solidFill>
                        </a:defRPr>
                      </a:pPr>
                      <a:r>
                        <a:rPr sz="1400" b="1">
                          <a:solidFill>
                            <a:srgbClr val="FFFFFF"/>
                          </a:solidFill>
                          <a:sym typeface="Helvetica"/>
                        </a:rPr>
                        <a:t>Cours</a:t>
                      </a:r>
                    </a:p>
                  </a:txBody>
                  <a:tcPr marL="35719" marR="35719" marT="26789" marB="26789" anchor="ctr" horzOverflow="overflow"/>
                </a:tc>
                <a:tc>
                  <a:txBody>
                    <a:bodyPr/>
                    <a:lstStyle/>
                    <a:p>
                      <a:pPr defTabSz="914400">
                        <a:defRPr b="0">
                          <a:solidFill>
                            <a:srgbClr val="000000"/>
                          </a:solidFill>
                        </a:defRPr>
                      </a:pPr>
                      <a:r>
                        <a:rPr sz="1400" b="1">
                          <a:solidFill>
                            <a:srgbClr val="FFFFFF"/>
                          </a:solidFill>
                          <a:sym typeface="Helvetica"/>
                        </a:rPr>
                        <a:t>Chapitre</a:t>
                      </a:r>
                    </a:p>
                  </a:txBody>
                  <a:tcPr marL="35719" marR="35719" marT="26789" marB="26789" anchor="ctr" horzOverflow="overflow"/>
                </a:tc>
                <a:tc>
                  <a:txBody>
                    <a:bodyPr/>
                    <a:lstStyle/>
                    <a:p>
                      <a:pPr defTabSz="914400">
                        <a:defRPr b="0">
                          <a:solidFill>
                            <a:srgbClr val="000000"/>
                          </a:solidFill>
                        </a:defRPr>
                      </a:pPr>
                      <a:r>
                        <a:rPr sz="1400" b="1">
                          <a:solidFill>
                            <a:srgbClr val="FFFFFF"/>
                          </a:solidFill>
                          <a:sym typeface="Helvetica"/>
                        </a:rPr>
                        <a:t>Session</a:t>
                      </a:r>
                    </a:p>
                  </a:txBody>
                  <a:tcPr marL="35719" marR="35719" marT="26789" marB="26789" anchor="ctr" horzOverflow="overflow"/>
                </a:tc>
                <a:tc>
                  <a:txBody>
                    <a:bodyPr/>
                    <a:lstStyle/>
                    <a:p>
                      <a:pPr defTabSz="914400">
                        <a:defRPr b="0">
                          <a:solidFill>
                            <a:srgbClr val="000000"/>
                          </a:solidFill>
                        </a:defRPr>
                      </a:pPr>
                      <a:r>
                        <a:rPr sz="1400" b="1">
                          <a:solidFill>
                            <a:srgbClr val="FFFFFF"/>
                          </a:solidFill>
                          <a:sym typeface="Helvetica"/>
                        </a:rPr>
                        <a:t>Date</a:t>
                      </a:r>
                    </a:p>
                  </a:txBody>
                  <a:tcPr marL="35719" marR="35719" marT="26789" marB="26789" anchor="ctr" horzOverflow="overflow"/>
                </a:tc>
              </a:tr>
              <a:tr h="348760">
                <a:tc>
                  <a:txBody>
                    <a:bodyPr/>
                    <a:lstStyle/>
                    <a:p>
                      <a:pPr defTabSz="914400"/>
                      <a:r>
                        <a:rPr sz="1200"/>
                        <a:t>c17be14cebaa7c</a:t>
                      </a:r>
                    </a:p>
                  </a:txBody>
                  <a:tcPr marL="35719" marR="35719" marT="26789" marB="26789" anchor="ctr" horzOverflow="overflow"/>
                </a:tc>
                <a:tc>
                  <a:txBody>
                    <a:bodyPr/>
                    <a:lstStyle/>
                    <a:p>
                      <a:pPr defTabSz="914400"/>
                      <a:r>
                        <a:rPr sz="1200"/>
                        <a:t>3522386</a:t>
                      </a:r>
                    </a:p>
                  </a:txBody>
                  <a:tcPr marL="35719" marR="35719" marT="26789" marB="26789" anchor="ctr" horzOverflow="overflow"/>
                </a:tc>
                <a:tc>
                  <a:txBody>
                    <a:bodyPr/>
                    <a:lstStyle/>
                    <a:p>
                      <a:pPr defTabSz="914400"/>
                      <a:r>
                        <a:rPr sz="1200"/>
                        <a:t>3522393</a:t>
                      </a:r>
                    </a:p>
                  </a:txBody>
                  <a:tcPr marL="35719" marR="35719" marT="26789" marB="26789" anchor="ctr" horzOverflow="overflow"/>
                </a:tc>
                <a:tc>
                  <a:txBody>
                    <a:bodyPr/>
                    <a:lstStyle/>
                    <a:p>
                      <a:pPr defTabSz="914400"/>
                      <a:r>
                        <a:rPr sz="1200"/>
                        <a:t>vrq6ph2bfl6urpqkhj98</a:t>
                      </a:r>
                    </a:p>
                  </a:txBody>
                  <a:tcPr marL="35719" marR="35719" marT="26789" marB="26789" anchor="ctr" horzOverflow="overflow"/>
                </a:tc>
                <a:tc>
                  <a:txBody>
                    <a:bodyPr/>
                    <a:lstStyle/>
                    <a:p>
                      <a:pPr defTabSz="914400"/>
                      <a:r>
                        <a:rPr sz="1200"/>
                        <a:t>2016-03-07 11:50:15</a:t>
                      </a:r>
                    </a:p>
                  </a:txBody>
                  <a:tcPr marL="35719" marR="35719" marT="26789" marB="26789" anchor="ctr" horzOverflow="overflow"/>
                </a:tc>
              </a:tr>
              <a:tr h="348760">
                <a:tc>
                  <a:txBody>
                    <a:bodyPr/>
                    <a:lstStyle/>
                    <a:p>
                      <a:pPr defTabSz="914400"/>
                      <a:r>
                        <a:rPr sz="1200"/>
                        <a:t>edc72bcfd1f9abf</a:t>
                      </a:r>
                    </a:p>
                  </a:txBody>
                  <a:tcPr marL="35719" marR="35719" marT="26789" marB="26789" anchor="ctr" horzOverflow="overflow"/>
                </a:tc>
                <a:tc>
                  <a:txBody>
                    <a:bodyPr/>
                    <a:lstStyle/>
                    <a:p>
                      <a:pPr defTabSz="914400"/>
                      <a:r>
                        <a:rPr sz="1200"/>
                        <a:t>1885491</a:t>
                      </a:r>
                    </a:p>
                  </a:txBody>
                  <a:tcPr marL="35719" marR="35719" marT="26789" marB="26789" anchor="ctr" horzOverflow="overflow"/>
                </a:tc>
                <a:tc>
                  <a:txBody>
                    <a:bodyPr/>
                    <a:lstStyle/>
                    <a:p>
                      <a:pPr defTabSz="914400"/>
                      <a:r>
                        <a:rPr sz="1200"/>
                        <a:t>1886706</a:t>
                      </a:r>
                    </a:p>
                  </a:txBody>
                  <a:tcPr marL="35719" marR="35719" marT="26789" marB="26789" anchor="ctr" horzOverflow="overflow"/>
                </a:tc>
                <a:tc>
                  <a:txBody>
                    <a:bodyPr/>
                    <a:lstStyle/>
                    <a:p>
                      <a:pPr defTabSz="914400"/>
                      <a:r>
                        <a:rPr sz="1200"/>
                        <a:t>o4lrtbc37urgs7g5e5tp</a:t>
                      </a:r>
                    </a:p>
                  </a:txBody>
                  <a:tcPr marL="35719" marR="35719" marT="26789" marB="26789" anchor="ctr" horzOverflow="overflow"/>
                </a:tc>
                <a:tc>
                  <a:txBody>
                    <a:bodyPr/>
                    <a:lstStyle/>
                    <a:p>
                      <a:pPr defTabSz="914400"/>
                      <a:r>
                        <a:rPr sz="1200"/>
                        <a:t>2014-10-31 10:25:15</a:t>
                      </a:r>
                    </a:p>
                  </a:txBody>
                  <a:tcPr marL="35719" marR="35719" marT="26789" marB="26789" anchor="ctr" horzOverflow="overflow"/>
                </a:tc>
              </a:tr>
              <a:tr h="348760">
                <a:tc>
                  <a:txBody>
                    <a:bodyPr/>
                    <a:lstStyle/>
                    <a:p>
                      <a:pPr defTabSz="914400"/>
                      <a:r>
                        <a:rPr sz="1200"/>
                        <a:t>69ce920cdca876</a:t>
                      </a:r>
                    </a:p>
                  </a:txBody>
                  <a:tcPr marL="35719" marR="35719" marT="26789" marB="26789" anchor="ctr" horzOverflow="overflow"/>
                </a:tc>
                <a:tc>
                  <a:txBody>
                    <a:bodyPr/>
                    <a:lstStyle/>
                    <a:p>
                      <a:pPr defTabSz="914400"/>
                      <a:r>
                        <a:rPr sz="1200"/>
                        <a:t>2766951</a:t>
                      </a:r>
                    </a:p>
                  </a:txBody>
                  <a:tcPr marL="35719" marR="35719" marT="26789" marB="26789" anchor="ctr" horzOverflow="overflow"/>
                </a:tc>
                <a:tc>
                  <a:txBody>
                    <a:bodyPr/>
                    <a:lstStyle/>
                    <a:p>
                      <a:pPr defTabSz="914400"/>
                      <a:r>
                        <a:rPr sz="1200"/>
                        <a:t>2785906</a:t>
                      </a:r>
                    </a:p>
                  </a:txBody>
                  <a:tcPr marL="35719" marR="35719" marT="26789" marB="26789" anchor="ctr" horzOverflow="overflow"/>
                </a:tc>
                <a:tc>
                  <a:txBody>
                    <a:bodyPr/>
                    <a:lstStyle/>
                    <a:p>
                      <a:pPr defTabSz="914400"/>
                      <a:r>
                        <a:rPr sz="1200"/>
                        <a:t>jtu7sm4e7emvhnu9t97</a:t>
                      </a:r>
                    </a:p>
                  </a:txBody>
                  <a:tcPr marL="35719" marR="35719" marT="26789" marB="26789" anchor="ctr" horzOverflow="overflow"/>
                </a:tc>
                <a:tc>
                  <a:txBody>
                    <a:bodyPr/>
                    <a:lstStyle/>
                    <a:p>
                      <a:pPr defTabSz="914400"/>
                      <a:r>
                        <a:rPr sz="1200"/>
                        <a:t>2015-03-14 12:09:58</a:t>
                      </a:r>
                    </a:p>
                  </a:txBody>
                  <a:tcPr marL="35719" marR="35719" marT="26789" marB="26789" anchor="ctr" horzOverflow="overflow"/>
                </a:tc>
              </a:tr>
              <a:tr h="348760">
                <a:tc>
                  <a:txBody>
                    <a:bodyPr/>
                    <a:lstStyle/>
                    <a:p>
                      <a:pPr defTabSz="914400"/>
                      <a:r>
                        <a:rPr sz="1200"/>
                        <a:t>...</a:t>
                      </a:r>
                    </a:p>
                  </a:txBody>
                  <a:tcPr marL="35719" marR="35719" marT="26789" marB="26789" anchor="ctr" horzOverflow="overflow"/>
                </a:tc>
                <a:tc>
                  <a:txBody>
                    <a:bodyPr/>
                    <a:lstStyle/>
                    <a:p>
                      <a:pPr defTabSz="914400"/>
                      <a:r>
                        <a:rPr sz="1200"/>
                        <a:t>…</a:t>
                      </a:r>
                    </a:p>
                  </a:txBody>
                  <a:tcPr marL="35719" marR="35719" marT="26789" marB="26789" anchor="ctr" horzOverflow="overflow"/>
                </a:tc>
                <a:tc>
                  <a:txBody>
                    <a:bodyPr/>
                    <a:lstStyle/>
                    <a:p>
                      <a:pPr defTabSz="914400"/>
                      <a:r>
                        <a:rPr sz="1200"/>
                        <a:t>…</a:t>
                      </a:r>
                    </a:p>
                  </a:txBody>
                  <a:tcPr marL="35719" marR="35719" marT="26789" marB="26789" anchor="ctr" horzOverflow="overflow"/>
                </a:tc>
                <a:tc>
                  <a:txBody>
                    <a:bodyPr/>
                    <a:lstStyle/>
                    <a:p>
                      <a:pPr defTabSz="914400"/>
                      <a:r>
                        <a:rPr sz="1200"/>
                        <a:t>…</a:t>
                      </a:r>
                    </a:p>
                  </a:txBody>
                  <a:tcPr marL="35719" marR="35719" marT="26789" marB="26789" anchor="ctr" horzOverflow="overflow"/>
                </a:tc>
                <a:tc>
                  <a:txBody>
                    <a:bodyPr/>
                    <a:lstStyle/>
                    <a:p>
                      <a:pPr defTabSz="914400"/>
                      <a:r>
                        <a:rPr sz="1200"/>
                        <a:t>..</a:t>
                      </a:r>
                    </a:p>
                  </a:txBody>
                  <a:tcPr marL="35719" marR="35719" marT="26789" marB="26789" anchor="ctr" horzOverflow="overflow"/>
                </a:tc>
              </a:tr>
            </a:tbl>
          </a:graphicData>
        </a:graphic>
      </p:graphicFrame>
      <p:sp>
        <p:nvSpPr>
          <p:cNvPr id="178" name="Shape 178"/>
          <p:cNvSpPr/>
          <p:nvPr/>
        </p:nvSpPr>
        <p:spPr>
          <a:xfrm>
            <a:off x="4500528" y="2370275"/>
            <a:ext cx="142944" cy="402951"/>
          </a:xfrm>
          <a:prstGeom prst="rect">
            <a:avLst/>
          </a:prstGeom>
          <a:ln w="12700">
            <a:miter lim="400000"/>
          </a:ln>
          <a:extLst>
            <a:ext uri="{C572A759-6A51-4108-AA02-DFA0A04FC94B}">
              <ma14:wrappingTextBoxFlag xmlns:ma14="http://schemas.microsoft.com/office/mac/drawingml/2011/main" xmlns="" val="1"/>
            </a:ext>
          </a:extLst>
        </p:spPr>
        <p:txBody>
          <a:bodyPr wrap="none" lIns="31887" tIns="31887" rIns="31887" bIns="31887" anchor="ctr">
            <a:spAutoFit/>
          </a:bodyPr>
          <a:lstStyle>
            <a:lvl1pPr>
              <a:defRPr sz="2200"/>
            </a:lvl1pPr>
          </a:lstStyle>
          <a:p>
            <a:pPr defTabSz="573969"/>
            <a:r>
              <a:rPr dirty="0"/>
              <a:t>.</a:t>
            </a:r>
          </a:p>
        </p:txBody>
      </p:sp>
      <p:grpSp>
        <p:nvGrpSpPr>
          <p:cNvPr id="183" name="Group 183"/>
          <p:cNvGrpSpPr/>
          <p:nvPr/>
        </p:nvGrpSpPr>
        <p:grpSpPr>
          <a:xfrm>
            <a:off x="3183433" y="1027170"/>
            <a:ext cx="2955727" cy="955776"/>
            <a:chOff x="0" y="0"/>
            <a:chExt cx="4203700" cy="1812433"/>
          </a:xfrm>
        </p:grpSpPr>
        <p:pic>
          <p:nvPicPr>
            <p:cNvPr id="179" name="pasted-image.tiff"/>
            <p:cNvPicPr>
              <a:picLocks noChangeAspect="1"/>
            </p:cNvPicPr>
            <p:nvPr/>
          </p:nvPicPr>
          <p:blipFill>
            <a:blip r:embed="rId2" cstate="print">
              <a:extLst/>
            </a:blip>
            <a:srcRect b="64021"/>
            <a:stretch>
              <a:fillRect/>
            </a:stretch>
          </p:blipFill>
          <p:spPr>
            <a:xfrm>
              <a:off x="0" y="0"/>
              <a:ext cx="4203700" cy="1334230"/>
            </a:xfrm>
            <a:prstGeom prst="rect">
              <a:avLst/>
            </a:prstGeom>
            <a:ln w="12700" cap="flat">
              <a:noFill/>
              <a:miter lim="400000"/>
            </a:ln>
            <a:effectLst/>
          </p:spPr>
        </p:pic>
        <p:grpSp>
          <p:nvGrpSpPr>
            <p:cNvPr id="182" name="Group 182"/>
            <p:cNvGrpSpPr/>
            <p:nvPr/>
          </p:nvGrpSpPr>
          <p:grpSpPr>
            <a:xfrm>
              <a:off x="1466188" y="1031946"/>
              <a:ext cx="2041806" cy="780488"/>
              <a:chOff x="0" y="0"/>
              <a:chExt cx="2041804" cy="780487"/>
            </a:xfrm>
          </p:grpSpPr>
          <p:sp>
            <p:nvSpPr>
              <p:cNvPr id="180" name="Shape 180"/>
              <p:cNvSpPr/>
              <p:nvPr/>
            </p:nvSpPr>
            <p:spPr>
              <a:xfrm>
                <a:off x="512240" y="0"/>
                <a:ext cx="1017324" cy="592291"/>
              </a:xfrm>
              <a:prstGeom prst="rect">
                <a:avLst/>
              </a:prstGeom>
              <a:solidFill>
                <a:srgbClr val="FFFFFF"/>
              </a:solidFill>
              <a:ln w="12700" cap="flat">
                <a:noFill/>
                <a:miter lim="400000"/>
              </a:ln>
              <a:effectLst/>
            </p:spPr>
            <p:txBody>
              <a:bodyPr wrap="square" lIns="50800" tIns="50800" rIns="50800" bIns="50800" numCol="1" anchor="ctr">
                <a:noAutofit/>
              </a:bodyPr>
              <a:lstStyle/>
              <a:p>
                <a:pPr>
                  <a:defRPr sz="2400">
                    <a:solidFill>
                      <a:srgbClr val="FFFFFF"/>
                    </a:solidFill>
                  </a:defRPr>
                </a:pPr>
                <a:endParaRPr/>
              </a:p>
            </p:txBody>
          </p:sp>
          <p:sp>
            <p:nvSpPr>
              <p:cNvPr id="181" name="Shape 181"/>
              <p:cNvSpPr/>
              <p:nvPr/>
            </p:nvSpPr>
            <p:spPr>
              <a:xfrm>
                <a:off x="0" y="188197"/>
                <a:ext cx="2041805" cy="592291"/>
              </a:xfrm>
              <a:prstGeom prst="rect">
                <a:avLst/>
              </a:prstGeom>
              <a:solidFill>
                <a:srgbClr val="FFFFFF"/>
              </a:solidFill>
              <a:ln w="12700" cap="flat">
                <a:noFill/>
                <a:miter lim="400000"/>
              </a:ln>
              <a:effectLst/>
            </p:spPr>
            <p:txBody>
              <a:bodyPr wrap="square" lIns="50800" tIns="50800" rIns="50800" bIns="50800" numCol="1" anchor="ctr">
                <a:noAutofit/>
              </a:bodyPr>
              <a:lstStyle/>
              <a:p>
                <a:pPr>
                  <a:defRPr sz="2400">
                    <a:solidFill>
                      <a:srgbClr val="FFFFFF"/>
                    </a:solidFill>
                  </a:defRPr>
                </a:pPr>
                <a:endParaRPr/>
              </a:p>
            </p:txBody>
          </p:sp>
        </p:grpSp>
      </p:grpSp>
      <p:sp>
        <p:nvSpPr>
          <p:cNvPr id="184" name="Shape 184"/>
          <p:cNvSpPr/>
          <p:nvPr/>
        </p:nvSpPr>
        <p:spPr>
          <a:xfrm>
            <a:off x="7054183" y="1174538"/>
            <a:ext cx="532136" cy="288915"/>
          </a:xfrm>
          <a:prstGeom prst="rect">
            <a:avLst/>
          </a:prstGeom>
          <a:solidFill>
            <a:srgbClr val="FFFFFF"/>
          </a:solidFill>
          <a:ln w="12700">
            <a:miter lim="400000"/>
          </a:ln>
        </p:spPr>
        <p:txBody>
          <a:bodyPr lIns="31887" tIns="31887" rIns="31887" bIns="31887" anchor="ctr"/>
          <a:lstStyle/>
          <a:p>
            <a:pPr>
              <a:defRPr sz="2400">
                <a:solidFill>
                  <a:srgbClr val="FFFFFF"/>
                </a:solidFill>
              </a:defRPr>
            </a:pPr>
            <a:endParaRPr/>
          </a:p>
        </p:txBody>
      </p:sp>
      <p:pic>
        <p:nvPicPr>
          <p:cNvPr id="185" name="pasted-image.tiff"/>
          <p:cNvPicPr>
            <a:picLocks noChangeAspect="1"/>
          </p:cNvPicPr>
          <p:nvPr/>
        </p:nvPicPr>
        <p:blipFill>
          <a:blip r:embed="rId2" cstate="print">
            <a:extLst/>
          </a:blip>
          <a:srcRect l="32563" t="29261"/>
          <a:stretch>
            <a:fillRect/>
          </a:stretch>
        </p:blipFill>
        <p:spPr>
          <a:xfrm>
            <a:off x="4130493" y="1597074"/>
            <a:ext cx="1993245" cy="1383365"/>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8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1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7" grpId="2" animBg="1" advAuto="0"/>
      <p:bldP spid="185" grpId="1" animBg="1" advAuto="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 name="Shape 187"/>
          <p:cNvSpPr>
            <a:spLocks noGrp="1"/>
          </p:cNvSpPr>
          <p:nvPr>
            <p:ph type="title"/>
          </p:nvPr>
        </p:nvSpPr>
        <p:spPr>
          <a:prstGeom prst="rect">
            <a:avLst/>
          </a:prstGeom>
        </p:spPr>
        <p:txBody>
          <a:bodyPr/>
          <a:lstStyle/>
          <a:p>
            <a:r>
              <a:t>Plan</a:t>
            </a:r>
          </a:p>
        </p:txBody>
      </p:sp>
      <p:sp>
        <p:nvSpPr>
          <p:cNvPr id="188" name="Shape 188"/>
          <p:cNvSpPr>
            <a:spLocks noGrp="1"/>
          </p:cNvSpPr>
          <p:nvPr>
            <p:ph type="body" idx="1"/>
          </p:nvPr>
        </p:nvSpPr>
        <p:spPr>
          <a:prstGeom prst="rect">
            <a:avLst/>
          </a:prstGeom>
        </p:spPr>
        <p:txBody>
          <a:bodyPr>
            <a:normAutofit fontScale="92500" lnSpcReduction="20000"/>
          </a:bodyPr>
          <a:lstStyle/>
          <a:p>
            <a:pPr marL="279013" indent="-279013">
              <a:buSzPct val="75000"/>
              <a:buChar char="•"/>
            </a:pPr>
            <a:r>
              <a:rPr dirty="0" err="1"/>
              <a:t>Objectifs</a:t>
            </a:r>
            <a:r>
              <a:rPr dirty="0"/>
              <a:t> et </a:t>
            </a:r>
            <a:r>
              <a:rPr dirty="0" err="1"/>
              <a:t>approche</a:t>
            </a:r>
            <a:endParaRPr dirty="0"/>
          </a:p>
          <a:p>
            <a:pPr marL="279013" indent="-279013">
              <a:buSzPct val="75000"/>
              <a:buChar char="•"/>
            </a:pPr>
            <a:r>
              <a:rPr dirty="0" err="1"/>
              <a:t>Contexte</a:t>
            </a:r>
            <a:r>
              <a:rPr dirty="0"/>
              <a:t> </a:t>
            </a:r>
            <a:r>
              <a:rPr dirty="0" err="1"/>
              <a:t>applicatif</a:t>
            </a:r>
            <a:endParaRPr dirty="0"/>
          </a:p>
          <a:p>
            <a:pPr marL="279013" indent="-279013">
              <a:buSzPct val="75000"/>
              <a:buChar char="•"/>
            </a:pPr>
            <a:r>
              <a:rPr b="1" dirty="0" err="1">
                <a:latin typeface="Helvetica"/>
                <a:ea typeface="Helvetica"/>
                <a:cs typeface="Helvetica"/>
                <a:sym typeface="Helvetica"/>
              </a:rPr>
              <a:t>Indicateurs</a:t>
            </a:r>
            <a:r>
              <a:rPr b="1" dirty="0">
                <a:latin typeface="Helvetica"/>
                <a:ea typeface="Helvetica"/>
                <a:cs typeface="Helvetica"/>
                <a:sym typeface="Helvetica"/>
              </a:rPr>
              <a:t> de lecture</a:t>
            </a:r>
            <a:r>
              <a:rPr dirty="0"/>
              <a:t> </a:t>
            </a:r>
          </a:p>
          <a:p>
            <a:pPr marL="279013" indent="-279013">
              <a:buSzPct val="75000"/>
              <a:buChar char="•"/>
            </a:pPr>
            <a:r>
              <a:rPr dirty="0" err="1"/>
              <a:t>Problèmes</a:t>
            </a:r>
            <a:r>
              <a:rPr dirty="0"/>
              <a:t> et propositions de </a:t>
            </a:r>
            <a:r>
              <a:rPr dirty="0" err="1"/>
              <a:t>remédiations</a:t>
            </a:r>
            <a:endParaRPr dirty="0"/>
          </a:p>
          <a:p>
            <a:pPr marL="279013" indent="-279013">
              <a:buSzPct val="75000"/>
              <a:buChar char="•"/>
            </a:pPr>
            <a:r>
              <a:rPr dirty="0"/>
              <a:t>Tableau de </a:t>
            </a:r>
            <a:r>
              <a:rPr dirty="0" err="1"/>
              <a:t>bord</a:t>
            </a:r>
            <a:endParaRPr dirty="0"/>
          </a:p>
          <a:p>
            <a:pPr marL="279013" indent="-279013">
              <a:buSzPct val="75000"/>
              <a:buChar char="•"/>
            </a:pPr>
            <a:r>
              <a:rPr dirty="0"/>
              <a:t>Evaluation</a:t>
            </a:r>
          </a:p>
        </p:txBody>
      </p:sp>
    </p:spTree>
  </p:cSld>
  <p:clrMapOvr>
    <a:masterClrMapping/>
  </p:clrMapOvr>
  <p:transition spd="med"/>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 name="Shape 190"/>
          <p:cNvSpPr>
            <a:spLocks noGrp="1"/>
          </p:cNvSpPr>
          <p:nvPr>
            <p:ph type="title"/>
          </p:nvPr>
        </p:nvSpPr>
        <p:spPr>
          <a:xfrm>
            <a:off x="669727" y="234404"/>
            <a:ext cx="7804547" cy="688237"/>
          </a:xfrm>
          <a:prstGeom prst="rect">
            <a:avLst/>
          </a:prstGeom>
        </p:spPr>
        <p:txBody>
          <a:bodyPr>
            <a:normAutofit fontScale="90000"/>
          </a:bodyPr>
          <a:lstStyle>
            <a:lvl1pPr defTabSz="578358">
              <a:defRPr sz="7919"/>
            </a:lvl1pPr>
          </a:lstStyle>
          <a:p>
            <a:r>
              <a:t>Indicateurs de lecture</a:t>
            </a:r>
          </a:p>
        </p:txBody>
      </p:sp>
      <p:sp>
        <p:nvSpPr>
          <p:cNvPr id="191" name="Shape 191"/>
          <p:cNvSpPr>
            <a:spLocks noGrp="1"/>
          </p:cNvSpPr>
          <p:nvPr>
            <p:ph type="body" sz="half" idx="1"/>
          </p:nvPr>
        </p:nvSpPr>
        <p:spPr>
          <a:xfrm>
            <a:off x="669727" y="2694789"/>
            <a:ext cx="7804547" cy="1993297"/>
          </a:xfrm>
          <a:prstGeom prst="rect">
            <a:avLst/>
          </a:prstGeom>
        </p:spPr>
        <p:txBody>
          <a:bodyPr>
            <a:normAutofit fontScale="92500" lnSpcReduction="20000"/>
          </a:bodyPr>
          <a:lstStyle>
            <a:lvl1pPr>
              <a:defRPr sz="4500"/>
            </a:lvl1pPr>
            <a:lvl2pPr marL="1000125" indent="-555625">
              <a:defRPr sz="4500"/>
            </a:lvl2pPr>
          </a:lstStyle>
          <a:p>
            <a:r>
              <a:t>Caractérisent la lecture d’un granule documentaire donné</a:t>
            </a:r>
          </a:p>
          <a:p>
            <a:pPr lvl="1"/>
            <a:r>
              <a:t>intérêt, difficulté, etc.</a:t>
            </a:r>
          </a:p>
        </p:txBody>
      </p:sp>
      <p:pic>
        <p:nvPicPr>
          <p:cNvPr id="192" name="pasted-image.tiff"/>
          <p:cNvPicPr>
            <a:picLocks noChangeAspect="1"/>
          </p:cNvPicPr>
          <p:nvPr/>
        </p:nvPicPr>
        <p:blipFill>
          <a:blip r:embed="rId2" cstate="print">
            <a:extLst/>
          </a:blip>
          <a:stretch>
            <a:fillRect/>
          </a:stretch>
        </p:blipFill>
        <p:spPr>
          <a:xfrm>
            <a:off x="3424535" y="1079886"/>
            <a:ext cx="2294930" cy="1091655"/>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2" presetClass="entr" presetSubtype="2" fill="hold" grpId="1" nodeType="clickEffect">
                                  <p:stCondLst>
                                    <p:cond delay="0"/>
                                  </p:stCondLst>
                                  <p:iterate>
                                    <p:tmAbs val="0"/>
                                  </p:iterate>
                                  <p:childTnLst>
                                    <p:set>
                                      <p:cBhvr>
                                        <p:cTn id="6" fill="hold"/>
                                        <p:tgtEl>
                                          <p:spTgt spid="192"/>
                                        </p:tgtEl>
                                        <p:attrNameLst>
                                          <p:attrName>style.visibility</p:attrName>
                                        </p:attrNameLst>
                                      </p:cBhvr>
                                      <p:to>
                                        <p:strVal val="visible"/>
                                      </p:to>
                                    </p:set>
                                    <p:animEffect transition="in" filter="wipe(right)">
                                      <p:cBhvr>
                                        <p:cTn id="7" dur="500"/>
                                        <p:tgtEl>
                                          <p:spTgt spid="19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2" nodeType="clickEffect">
                                  <p:stCondLst>
                                    <p:cond delay="0"/>
                                  </p:stCondLst>
                                  <p:iterate>
                                    <p:tmAbs val="0"/>
                                  </p:iterate>
                                  <p:childTnLst>
                                    <p:set>
                                      <p:cBhvr>
                                        <p:cTn id="11" fill="hold"/>
                                        <p:tgtEl>
                                          <p:spTgt spid="1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1" grpId="2" animBg="1" advAuto="0"/>
      <p:bldP spid="192" grpId="1" animBg="1" advAuto="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0</TotalTime>
  <Words>2641</Words>
  <Application>Microsoft Office PowerPoint</Application>
  <PresentationFormat>Affichage à l'écran (16:9)</PresentationFormat>
  <Paragraphs>314</Paragraphs>
  <Slides>44</Slides>
  <Notes>13</Notes>
  <HiddenSlides>8</HiddenSlides>
  <MMClips>0</MMClips>
  <ScaleCrop>false</ScaleCrop>
  <HeadingPairs>
    <vt:vector size="4" baseType="variant">
      <vt:variant>
        <vt:lpstr>Thème</vt:lpstr>
      </vt:variant>
      <vt:variant>
        <vt:i4>1</vt:i4>
      </vt:variant>
      <vt:variant>
        <vt:lpstr>Titres des diapositives</vt:lpstr>
      </vt:variant>
      <vt:variant>
        <vt:i4>44</vt:i4>
      </vt:variant>
    </vt:vector>
  </HeadingPairs>
  <TitlesOfParts>
    <vt:vector size="45" baseType="lpstr">
      <vt:lpstr>White</vt:lpstr>
      <vt:lpstr>Des usages de lecture à la réingénierie des cours  Vers des tableaux de bord auteurs  sur la plateforme Openclassrooms</vt:lpstr>
      <vt:lpstr>Motivation / objectifs</vt:lpstr>
      <vt:lpstr>Approche</vt:lpstr>
      <vt:lpstr>Plan</vt:lpstr>
      <vt:lpstr>OpenClassrooms     s</vt:lpstr>
      <vt:lpstr>Les cours </vt:lpstr>
      <vt:lpstr>Les traces</vt:lpstr>
      <vt:lpstr>Plan</vt:lpstr>
      <vt:lpstr>Indicateurs de lecture</vt:lpstr>
      <vt:lpstr>Calcul de sessions de lecture</vt:lpstr>
      <vt:lpstr>Classes d’indicateurs</vt:lpstr>
      <vt:lpstr>Indicateurs de lecture simple</vt:lpstr>
      <vt:lpstr>Indicateurs de relecture</vt:lpstr>
      <vt:lpstr>Indicateurs de navigation</vt:lpstr>
      <vt:lpstr>Indicateurs d’arrêt et de reprise</vt:lpstr>
      <vt:lpstr>Plan</vt:lpstr>
      <vt:lpstr>Détection de problèmes</vt:lpstr>
      <vt:lpstr>Suggestions de révision</vt:lpstr>
      <vt:lpstr>Plan</vt:lpstr>
      <vt:lpstr>Tableau de bord </vt:lpstr>
      <vt:lpstr>CoReaDa : Course Reading Dashboard</vt:lpstr>
      <vt:lpstr>Diapositive 22</vt:lpstr>
      <vt:lpstr>Carte de chaleur des indicateurs</vt:lpstr>
      <vt:lpstr>Inspecteur de problèmes potentiels</vt:lpstr>
      <vt:lpstr>Inspecteur de statistiques</vt:lpstr>
      <vt:lpstr>Gestionnaire de tâches</vt:lpstr>
      <vt:lpstr>Plan</vt:lpstr>
      <vt:lpstr>Résumé</vt:lpstr>
      <vt:lpstr>Evaluer… au niveau théorique</vt:lpstr>
      <vt:lpstr>Evaluer… au niveau pratique</vt:lpstr>
      <vt:lpstr>Évaluations réalisées</vt:lpstr>
      <vt:lpstr>Évaluation en cours</vt:lpstr>
      <vt:lpstr>Mode d’évaluation,  (pour une dizaine de cours)</vt:lpstr>
      <vt:lpstr>Bilan</vt:lpstr>
      <vt:lpstr>Références</vt:lpstr>
      <vt:lpstr>Merci de votre attention</vt:lpstr>
      <vt:lpstr>Évaluation du tableau de bord : approche la plus utilisée</vt:lpstr>
      <vt:lpstr>Remarque : des difficultés  d’une évaluation réelle</vt:lpstr>
      <vt:lpstr>Évaluations qu’il faudrait faire</vt:lpstr>
      <vt:lpstr>Diapositive 40</vt:lpstr>
      <vt:lpstr>Propositions à valider, validation idéale</vt:lpstr>
      <vt:lpstr>Propositions à valider : validations prévues - utilité des problèmes/suggestions</vt:lpstr>
      <vt:lpstr>Propositions à valider :  validations prévues - utilité/utilisabilité/acceptabilité du tableau de bord pour la re-conception de cours</vt:lpstr>
      <vt:lpstr>Propositions à valider :  validations prévues - utilité/utilisabilité/acceptabilité du tableau de bord pour la re-conception de cours</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Des usages de lecture à la réingénierie des cours  Vers des tableaux de bord auteurs  sur la plateforme Openclassrooms</dc:title>
  <cp:lastModifiedBy>user1</cp:lastModifiedBy>
  <cp:revision>1</cp:revision>
  <dcterms:modified xsi:type="dcterms:W3CDTF">2018-04-08T14:01:20Z</dcterms:modified>
</cp:coreProperties>
</file>